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gif" ContentType="image/gif"/>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2" r:id="rId1"/>
    <p:sldMasterId id="2147483662" r:id="rId2"/>
    <p:sldMasterId id="2147483688" r:id="rId3"/>
  </p:sldMasterIdLst>
  <p:notesMasterIdLst>
    <p:notesMasterId r:id="rId67"/>
  </p:notesMasterIdLst>
  <p:handoutMasterIdLst>
    <p:handoutMasterId r:id="rId68"/>
  </p:handoutMasterIdLst>
  <p:sldIdLst>
    <p:sldId id="326" r:id="rId4"/>
    <p:sldId id="813" r:id="rId5"/>
    <p:sldId id="380" r:id="rId6"/>
    <p:sldId id="871" r:id="rId7"/>
    <p:sldId id="837" r:id="rId8"/>
    <p:sldId id="844" r:id="rId9"/>
    <p:sldId id="848" r:id="rId10"/>
    <p:sldId id="845" r:id="rId11"/>
    <p:sldId id="849" r:id="rId12"/>
    <p:sldId id="838" r:id="rId13"/>
    <p:sldId id="839" r:id="rId14"/>
    <p:sldId id="840" r:id="rId15"/>
    <p:sldId id="841" r:id="rId16"/>
    <p:sldId id="843" r:id="rId17"/>
    <p:sldId id="842" r:id="rId18"/>
    <p:sldId id="867" r:id="rId19"/>
    <p:sldId id="850" r:id="rId20"/>
    <p:sldId id="866" r:id="rId21"/>
    <p:sldId id="863" r:id="rId22"/>
    <p:sldId id="870" r:id="rId23"/>
    <p:sldId id="868" r:id="rId24"/>
    <p:sldId id="872" r:id="rId25"/>
    <p:sldId id="877" r:id="rId26"/>
    <p:sldId id="878" r:id="rId27"/>
    <p:sldId id="875" r:id="rId28"/>
    <p:sldId id="876" r:id="rId29"/>
    <p:sldId id="881" r:id="rId30"/>
    <p:sldId id="879" r:id="rId31"/>
    <p:sldId id="882" r:id="rId32"/>
    <p:sldId id="880" r:id="rId33"/>
    <p:sldId id="874" r:id="rId34"/>
    <p:sldId id="884" r:id="rId35"/>
    <p:sldId id="885" r:id="rId36"/>
    <p:sldId id="886" r:id="rId37"/>
    <p:sldId id="900" r:id="rId38"/>
    <p:sldId id="890" r:id="rId39"/>
    <p:sldId id="888" r:id="rId40"/>
    <p:sldId id="889" r:id="rId41"/>
    <p:sldId id="891" r:id="rId42"/>
    <p:sldId id="818" r:id="rId43"/>
    <p:sldId id="902" r:id="rId44"/>
    <p:sldId id="893" r:id="rId45"/>
    <p:sldId id="892" r:id="rId46"/>
    <p:sldId id="901" r:id="rId47"/>
    <p:sldId id="817" r:id="rId48"/>
    <p:sldId id="816" r:id="rId49"/>
    <p:sldId id="815" r:id="rId50"/>
    <p:sldId id="819" r:id="rId51"/>
    <p:sldId id="894" r:id="rId52"/>
    <p:sldId id="897" r:id="rId53"/>
    <p:sldId id="899" r:id="rId54"/>
    <p:sldId id="903" r:id="rId55"/>
    <p:sldId id="904" r:id="rId56"/>
    <p:sldId id="909" r:id="rId57"/>
    <p:sldId id="910" r:id="rId58"/>
    <p:sldId id="911" r:id="rId59"/>
    <p:sldId id="912" r:id="rId60"/>
    <p:sldId id="913" r:id="rId61"/>
    <p:sldId id="915" r:id="rId62"/>
    <p:sldId id="916" r:id="rId63"/>
    <p:sldId id="918" r:id="rId64"/>
    <p:sldId id="898" r:id="rId65"/>
    <p:sldId id="814" r:id="rId6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885">
          <p15:clr>
            <a:srgbClr val="A4A3A4"/>
          </p15:clr>
        </p15:guide>
        <p15:guide id="2" orient="horz" pos="758">
          <p15:clr>
            <a:srgbClr val="A4A3A4"/>
          </p15:clr>
        </p15:guide>
        <p15:guide id="3" pos="28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1E5C9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432" autoAdjust="0"/>
    <p:restoredTop sz="94434" autoAdjust="0"/>
  </p:normalViewPr>
  <p:slideViewPr>
    <p:cSldViewPr snapToGrid="0" snapToObjects="1">
      <p:cViewPr varScale="1">
        <p:scale>
          <a:sx n="70" d="100"/>
          <a:sy n="70" d="100"/>
        </p:scale>
        <p:origin x="1350" y="72"/>
      </p:cViewPr>
      <p:guideLst>
        <p:guide orient="horz" pos="1885"/>
        <p:guide orient="horz" pos="758"/>
        <p:guide pos="286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810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slide" Target="slides/slide60.xml"/><Relationship Id="rId68" Type="http://schemas.openxmlformats.org/officeDocument/2006/relationships/handoutMaster" Target="handoutMasters/handoutMaster1.xml"/><Relationship Id="rId7" Type="http://schemas.openxmlformats.org/officeDocument/2006/relationships/slide" Target="slides/slide4.xml"/><Relationship Id="rId71"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slide" Target="slides/slide63.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61" Type="http://schemas.openxmlformats.org/officeDocument/2006/relationships/slide" Target="slides/slide58.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presProps" Target="presProps.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notesMaster" Target="notesMasters/notesMaster1.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66.emf"/><Relationship Id="rId2" Type="http://schemas.openxmlformats.org/officeDocument/2006/relationships/image" Target="../media/image65.emf"/><Relationship Id="rId1" Type="http://schemas.openxmlformats.org/officeDocument/2006/relationships/image" Target="../media/image64.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775BF4A-9CB1-5747-B319-707DA98CEC20}" type="datetime1">
              <a:rPr lang="en-US" smtClean="0"/>
              <a:pPr/>
              <a:t>10/23/2015</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E0A22459-1A81-CA4B-89BB-FCE38A3AE18F}" type="slidenum">
              <a:rPr lang="en-US" smtClean="0"/>
              <a:pPr/>
              <a:t>‹#›</a:t>
            </a:fld>
            <a:endParaRPr lang="en-US"/>
          </a:p>
        </p:txBody>
      </p:sp>
    </p:spTree>
    <p:extLst>
      <p:ext uri="{BB962C8B-B14F-4D97-AF65-F5344CB8AC3E}">
        <p14:creationId xmlns:p14="http://schemas.microsoft.com/office/powerpoint/2010/main" val="269203048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2BC7567-D5EA-874F-8815-73DC5E77631E}" type="datetime1">
              <a:rPr lang="en-US" smtClean="0"/>
              <a:pPr/>
              <a:t>10/23/2015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B8DCC0E-7DBF-7C4A-B104-25FE08E3BB8F}" type="slidenum">
              <a:rPr lang="en-US" smtClean="0"/>
              <a:pPr/>
              <a:t>‹#›</a:t>
            </a:fld>
            <a:endParaRPr lang="en-US"/>
          </a:p>
        </p:txBody>
      </p:sp>
    </p:spTree>
    <p:extLst>
      <p:ext uri="{BB962C8B-B14F-4D97-AF65-F5344CB8AC3E}">
        <p14:creationId xmlns:p14="http://schemas.microsoft.com/office/powerpoint/2010/main" val="4260323438"/>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B8DCC0E-7DBF-7C4A-B104-25FE08E3BB8F}" type="slidenum">
              <a:rPr lang="en-US" smtClean="0"/>
              <a:pPr/>
              <a:t>1</a:t>
            </a:fld>
            <a:endParaRPr lang="en-US"/>
          </a:p>
        </p:txBody>
      </p:sp>
    </p:spTree>
    <p:extLst>
      <p:ext uri="{BB962C8B-B14F-4D97-AF65-F5344CB8AC3E}">
        <p14:creationId xmlns:p14="http://schemas.microsoft.com/office/powerpoint/2010/main" val="17641164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panose="020B0604020202020204" pitchFamily="34" charset="0"/>
              </a:defRPr>
            </a:lvl1pPr>
            <a:lvl2pPr marL="742950" indent="-285750" eaLnBrk="0" hangingPunct="0">
              <a:spcBef>
                <a:spcPct val="30000"/>
              </a:spcBef>
              <a:defRPr sz="1200">
                <a:solidFill>
                  <a:schemeClr val="tx1"/>
                </a:solidFill>
                <a:latin typeface="Arial" panose="020B0604020202020204" pitchFamily="34" charset="0"/>
              </a:defRPr>
            </a:lvl2pPr>
            <a:lvl3pPr marL="1143000" indent="-228600" eaLnBrk="0" hangingPunct="0">
              <a:spcBef>
                <a:spcPct val="30000"/>
              </a:spcBef>
              <a:defRPr sz="1200">
                <a:solidFill>
                  <a:schemeClr val="tx1"/>
                </a:solidFill>
                <a:latin typeface="Arial" panose="020B0604020202020204" pitchFamily="34" charset="0"/>
              </a:defRPr>
            </a:lvl3pPr>
            <a:lvl4pPr marL="1600200" indent="-228600" eaLnBrk="0" hangingPunct="0">
              <a:spcBef>
                <a:spcPct val="30000"/>
              </a:spcBef>
              <a:defRPr sz="1200">
                <a:solidFill>
                  <a:schemeClr val="tx1"/>
                </a:solidFill>
                <a:latin typeface="Arial" panose="020B0604020202020204" pitchFamily="34" charset="0"/>
              </a:defRPr>
            </a:lvl4pPr>
            <a:lvl5pPr marL="2057400" indent="-228600" eaLnBrk="0" hangingPunct="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eaLnBrk="1" hangingPunct="1">
              <a:spcBef>
                <a:spcPct val="0"/>
              </a:spcBef>
            </a:pPr>
            <a:fld id="{A896B3D8-C63F-4AD7-9724-7865A662918A}" type="slidenum">
              <a:rPr lang="en-US" altLang="en-US"/>
              <a:pPr eaLnBrk="1" hangingPunct="1">
                <a:spcBef>
                  <a:spcPct val="0"/>
                </a:spcBef>
              </a:pPr>
              <a:t>36</a:t>
            </a:fld>
            <a:endParaRPr lang="en-US" altLang="en-US"/>
          </a:p>
        </p:txBody>
      </p:sp>
      <p:sp>
        <p:nvSpPr>
          <p:cNvPr id="78851" name="Rectangle 2"/>
          <p:cNvSpPr>
            <a:spLocks noGrp="1" noRot="1" noChangeAspect="1" noChangeArrowheads="1" noTextEdit="1"/>
          </p:cNvSpPr>
          <p:nvPr>
            <p:ph type="sldImg"/>
          </p:nvPr>
        </p:nvSpPr>
        <p:spPr>
          <a:ln/>
        </p:spPr>
      </p:sp>
      <p:sp>
        <p:nvSpPr>
          <p:cNvPr id="788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anose="020B0604020202020204" pitchFamily="34" charset="0"/>
            </a:endParaRPr>
          </a:p>
        </p:txBody>
      </p:sp>
    </p:spTree>
    <p:extLst>
      <p:ext uri="{BB962C8B-B14F-4D97-AF65-F5344CB8AC3E}">
        <p14:creationId xmlns:p14="http://schemas.microsoft.com/office/powerpoint/2010/main" val="23721716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panose="020B0604020202020204" pitchFamily="34" charset="0"/>
              </a:defRPr>
            </a:lvl1pPr>
            <a:lvl2pPr marL="742950" indent="-285750" eaLnBrk="0" hangingPunct="0">
              <a:spcBef>
                <a:spcPct val="30000"/>
              </a:spcBef>
              <a:defRPr sz="1200">
                <a:solidFill>
                  <a:schemeClr val="tx1"/>
                </a:solidFill>
                <a:latin typeface="Arial" panose="020B0604020202020204" pitchFamily="34" charset="0"/>
              </a:defRPr>
            </a:lvl2pPr>
            <a:lvl3pPr marL="1143000" indent="-228600" eaLnBrk="0" hangingPunct="0">
              <a:spcBef>
                <a:spcPct val="30000"/>
              </a:spcBef>
              <a:defRPr sz="1200">
                <a:solidFill>
                  <a:schemeClr val="tx1"/>
                </a:solidFill>
                <a:latin typeface="Arial" panose="020B0604020202020204" pitchFamily="34" charset="0"/>
              </a:defRPr>
            </a:lvl3pPr>
            <a:lvl4pPr marL="1600200" indent="-228600" eaLnBrk="0" hangingPunct="0">
              <a:spcBef>
                <a:spcPct val="30000"/>
              </a:spcBef>
              <a:defRPr sz="1200">
                <a:solidFill>
                  <a:schemeClr val="tx1"/>
                </a:solidFill>
                <a:latin typeface="Arial" panose="020B0604020202020204" pitchFamily="34" charset="0"/>
              </a:defRPr>
            </a:lvl4pPr>
            <a:lvl5pPr marL="2057400" indent="-228600" eaLnBrk="0" hangingPunct="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eaLnBrk="1" hangingPunct="1">
              <a:spcBef>
                <a:spcPct val="0"/>
              </a:spcBef>
            </a:pPr>
            <a:fld id="{A896B3D8-C63F-4AD7-9724-7865A662918A}" type="slidenum">
              <a:rPr lang="en-US" altLang="en-US"/>
              <a:pPr eaLnBrk="1" hangingPunct="1">
                <a:spcBef>
                  <a:spcPct val="0"/>
                </a:spcBef>
              </a:pPr>
              <a:t>37</a:t>
            </a:fld>
            <a:endParaRPr lang="en-US" altLang="en-US"/>
          </a:p>
        </p:txBody>
      </p:sp>
      <p:sp>
        <p:nvSpPr>
          <p:cNvPr id="78851" name="Rectangle 2"/>
          <p:cNvSpPr>
            <a:spLocks noGrp="1" noRot="1" noChangeAspect="1" noChangeArrowheads="1" noTextEdit="1"/>
          </p:cNvSpPr>
          <p:nvPr>
            <p:ph type="sldImg"/>
          </p:nvPr>
        </p:nvSpPr>
        <p:spPr>
          <a:ln/>
        </p:spPr>
      </p:sp>
      <p:sp>
        <p:nvSpPr>
          <p:cNvPr id="788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anose="020B0604020202020204" pitchFamily="34" charset="0"/>
            </a:endParaRPr>
          </a:p>
        </p:txBody>
      </p:sp>
    </p:spTree>
    <p:extLst>
      <p:ext uri="{BB962C8B-B14F-4D97-AF65-F5344CB8AC3E}">
        <p14:creationId xmlns:p14="http://schemas.microsoft.com/office/powerpoint/2010/main" val="12360439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panose="020B0604020202020204" pitchFamily="34" charset="0"/>
              </a:defRPr>
            </a:lvl1pPr>
            <a:lvl2pPr marL="742950" indent="-285750" eaLnBrk="0" hangingPunct="0">
              <a:spcBef>
                <a:spcPct val="30000"/>
              </a:spcBef>
              <a:defRPr sz="1200">
                <a:solidFill>
                  <a:schemeClr val="tx1"/>
                </a:solidFill>
                <a:latin typeface="Arial" panose="020B0604020202020204" pitchFamily="34" charset="0"/>
              </a:defRPr>
            </a:lvl2pPr>
            <a:lvl3pPr marL="1143000" indent="-228600" eaLnBrk="0" hangingPunct="0">
              <a:spcBef>
                <a:spcPct val="30000"/>
              </a:spcBef>
              <a:defRPr sz="1200">
                <a:solidFill>
                  <a:schemeClr val="tx1"/>
                </a:solidFill>
                <a:latin typeface="Arial" panose="020B0604020202020204" pitchFamily="34" charset="0"/>
              </a:defRPr>
            </a:lvl3pPr>
            <a:lvl4pPr marL="1600200" indent="-228600" eaLnBrk="0" hangingPunct="0">
              <a:spcBef>
                <a:spcPct val="30000"/>
              </a:spcBef>
              <a:defRPr sz="1200">
                <a:solidFill>
                  <a:schemeClr val="tx1"/>
                </a:solidFill>
                <a:latin typeface="Arial" panose="020B0604020202020204" pitchFamily="34" charset="0"/>
              </a:defRPr>
            </a:lvl4pPr>
            <a:lvl5pPr marL="2057400" indent="-228600" eaLnBrk="0" hangingPunct="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eaLnBrk="1" hangingPunct="1">
              <a:spcBef>
                <a:spcPct val="0"/>
              </a:spcBef>
            </a:pPr>
            <a:fld id="{A896B3D8-C63F-4AD7-9724-7865A662918A}" type="slidenum">
              <a:rPr lang="en-US" altLang="en-US"/>
              <a:pPr eaLnBrk="1" hangingPunct="1">
                <a:spcBef>
                  <a:spcPct val="0"/>
                </a:spcBef>
              </a:pPr>
              <a:t>38</a:t>
            </a:fld>
            <a:endParaRPr lang="en-US" altLang="en-US"/>
          </a:p>
        </p:txBody>
      </p:sp>
      <p:sp>
        <p:nvSpPr>
          <p:cNvPr id="78851" name="Rectangle 2"/>
          <p:cNvSpPr>
            <a:spLocks noGrp="1" noRot="1" noChangeAspect="1" noChangeArrowheads="1" noTextEdit="1"/>
          </p:cNvSpPr>
          <p:nvPr>
            <p:ph type="sldImg"/>
          </p:nvPr>
        </p:nvSpPr>
        <p:spPr>
          <a:ln/>
        </p:spPr>
      </p:sp>
      <p:sp>
        <p:nvSpPr>
          <p:cNvPr id="788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anose="020B0604020202020204" pitchFamily="34" charset="0"/>
            </a:endParaRPr>
          </a:p>
        </p:txBody>
      </p:sp>
    </p:spTree>
    <p:extLst>
      <p:ext uri="{BB962C8B-B14F-4D97-AF65-F5344CB8AC3E}">
        <p14:creationId xmlns:p14="http://schemas.microsoft.com/office/powerpoint/2010/main" val="24377553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a:ln/>
        </p:spPr>
      </p:sp>
      <p:sp>
        <p:nvSpPr>
          <p:cNvPr id="3174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en-US" smtClean="0"/>
          </a:p>
        </p:txBody>
      </p:sp>
      <p:sp>
        <p:nvSpPr>
          <p:cNvPr id="3174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charset="0"/>
                <a:ea typeface="MS PGothic" pitchFamily="34" charset="-128"/>
              </a:defRPr>
            </a:lvl1pPr>
            <a:lvl2pPr marL="742950" indent="-285750" eaLnBrk="0" hangingPunct="0">
              <a:spcBef>
                <a:spcPct val="30000"/>
              </a:spcBef>
              <a:defRPr sz="1200">
                <a:solidFill>
                  <a:schemeClr val="tx1"/>
                </a:solidFill>
                <a:latin typeface="Arial" charset="0"/>
                <a:ea typeface="MS PGothic" pitchFamily="34" charset="-128"/>
              </a:defRPr>
            </a:lvl2pPr>
            <a:lvl3pPr marL="1143000" indent="-228600" eaLnBrk="0" hangingPunct="0">
              <a:spcBef>
                <a:spcPct val="30000"/>
              </a:spcBef>
              <a:defRPr sz="1200">
                <a:solidFill>
                  <a:schemeClr val="tx1"/>
                </a:solidFill>
                <a:latin typeface="Arial" charset="0"/>
                <a:ea typeface="MS PGothic" pitchFamily="34" charset="-128"/>
              </a:defRPr>
            </a:lvl3pPr>
            <a:lvl4pPr marL="1600200" indent="-228600" eaLnBrk="0" hangingPunct="0">
              <a:spcBef>
                <a:spcPct val="30000"/>
              </a:spcBef>
              <a:defRPr sz="1200">
                <a:solidFill>
                  <a:schemeClr val="tx1"/>
                </a:solidFill>
                <a:latin typeface="Arial" charset="0"/>
                <a:ea typeface="MS PGothic" pitchFamily="34" charset="-128"/>
              </a:defRPr>
            </a:lvl4pPr>
            <a:lvl5pPr marL="2057400" indent="-228600" eaLnBrk="0" hangingPunct="0">
              <a:spcBef>
                <a:spcPct val="30000"/>
              </a:spcBef>
              <a:defRPr sz="1200">
                <a:solidFill>
                  <a:schemeClr val="tx1"/>
                </a:solidFill>
                <a:latin typeface="Arial" charset="0"/>
                <a:ea typeface="MS PGothic" pitchFamily="34" charset="-128"/>
              </a:defRPr>
            </a:lvl5pPr>
            <a:lvl6pPr marL="2514600" indent="-228600" eaLnBrk="0" fontAlgn="base" hangingPunct="0">
              <a:spcBef>
                <a:spcPct val="30000"/>
              </a:spcBef>
              <a:spcAft>
                <a:spcPct val="0"/>
              </a:spcAft>
              <a:defRPr sz="1200">
                <a:solidFill>
                  <a:schemeClr val="tx1"/>
                </a:solidFill>
                <a:latin typeface="Arial" charset="0"/>
                <a:ea typeface="MS PGothic" pitchFamily="34" charset="-128"/>
              </a:defRPr>
            </a:lvl6pPr>
            <a:lvl7pPr marL="2971800" indent="-228600" eaLnBrk="0" fontAlgn="base" hangingPunct="0">
              <a:spcBef>
                <a:spcPct val="30000"/>
              </a:spcBef>
              <a:spcAft>
                <a:spcPct val="0"/>
              </a:spcAft>
              <a:defRPr sz="1200">
                <a:solidFill>
                  <a:schemeClr val="tx1"/>
                </a:solidFill>
                <a:latin typeface="Arial" charset="0"/>
                <a:ea typeface="MS PGothic" pitchFamily="34" charset="-128"/>
              </a:defRPr>
            </a:lvl7pPr>
            <a:lvl8pPr marL="3429000" indent="-228600" eaLnBrk="0" fontAlgn="base" hangingPunct="0">
              <a:spcBef>
                <a:spcPct val="30000"/>
              </a:spcBef>
              <a:spcAft>
                <a:spcPct val="0"/>
              </a:spcAft>
              <a:defRPr sz="1200">
                <a:solidFill>
                  <a:schemeClr val="tx1"/>
                </a:solidFill>
                <a:latin typeface="Arial" charset="0"/>
                <a:ea typeface="MS PGothic" pitchFamily="34" charset="-128"/>
              </a:defRPr>
            </a:lvl8pPr>
            <a:lvl9pPr marL="3886200" indent="-228600" eaLnBrk="0" fontAlgn="base" hangingPunct="0">
              <a:spcBef>
                <a:spcPct val="30000"/>
              </a:spcBef>
              <a:spcAft>
                <a:spcPct val="0"/>
              </a:spcAft>
              <a:defRPr sz="1200">
                <a:solidFill>
                  <a:schemeClr val="tx1"/>
                </a:solidFill>
                <a:latin typeface="Arial" charset="0"/>
                <a:ea typeface="MS PGothic" pitchFamily="34" charset="-128"/>
              </a:defRPr>
            </a:lvl9pPr>
          </a:lstStyle>
          <a:p>
            <a:pPr eaLnBrk="1" hangingPunct="1">
              <a:spcBef>
                <a:spcPct val="0"/>
              </a:spcBef>
            </a:pPr>
            <a:fld id="{6E962ECB-EAEE-4D24-BF8E-736AEB6C7E53}" type="slidenum">
              <a:rPr lang="en-GB" altLang="en-US" smtClean="0"/>
              <a:pPr eaLnBrk="1" hangingPunct="1">
                <a:spcBef>
                  <a:spcPct val="0"/>
                </a:spcBef>
              </a:pPr>
              <a:t>58</a:t>
            </a:fld>
            <a:endParaRPr lang="en-GB" altLang="en-US" smtClean="0"/>
          </a:p>
        </p:txBody>
      </p:sp>
    </p:spTree>
    <p:extLst>
      <p:ext uri="{BB962C8B-B14F-4D97-AF65-F5344CB8AC3E}">
        <p14:creationId xmlns:p14="http://schemas.microsoft.com/office/powerpoint/2010/main" val="26741856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Slide Image Placeholder 1"/>
          <p:cNvSpPr>
            <a:spLocks noGrp="1" noRot="1" noChangeAspect="1" noTextEdit="1"/>
          </p:cNvSpPr>
          <p:nvPr>
            <p:ph type="sldImg"/>
          </p:nvPr>
        </p:nvSpPr>
        <p:spPr>
          <a:ln/>
        </p:spPr>
      </p:sp>
      <p:sp>
        <p:nvSpPr>
          <p:cNvPr id="11571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tLang="en-US" smtClean="0">
              <a:latin typeface="Arial" panose="020B0604020202020204" pitchFamily="34" charset="0"/>
            </a:endParaRPr>
          </a:p>
        </p:txBody>
      </p:sp>
      <p:sp>
        <p:nvSpPr>
          <p:cNvPr id="11571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b="1">
                <a:solidFill>
                  <a:schemeClr val="tx1"/>
                </a:solidFill>
                <a:latin typeface="Garamond" panose="02020404030301010803" pitchFamily="18" charset="0"/>
                <a:ea typeface="MS PGothic" panose="020B0600070205080204" pitchFamily="34" charset="-128"/>
                <a:sym typeface="Symbol" panose="05050102010706020507" pitchFamily="18" charset="2"/>
              </a:defRPr>
            </a:lvl1pPr>
            <a:lvl2pPr marL="742950" indent="-285750" eaLnBrk="0" hangingPunct="0">
              <a:defRPr sz="3200" b="1">
                <a:solidFill>
                  <a:schemeClr val="tx1"/>
                </a:solidFill>
                <a:latin typeface="Garamond" panose="02020404030301010803" pitchFamily="18" charset="0"/>
                <a:ea typeface="MS PGothic" panose="020B0600070205080204" pitchFamily="34" charset="-128"/>
                <a:sym typeface="Symbol" panose="05050102010706020507" pitchFamily="18" charset="2"/>
              </a:defRPr>
            </a:lvl2pPr>
            <a:lvl3pPr marL="1143000" indent="-228600" eaLnBrk="0" hangingPunct="0">
              <a:defRPr sz="3200" b="1">
                <a:solidFill>
                  <a:schemeClr val="tx1"/>
                </a:solidFill>
                <a:latin typeface="Garamond" panose="02020404030301010803" pitchFamily="18" charset="0"/>
                <a:ea typeface="MS PGothic" panose="020B0600070205080204" pitchFamily="34" charset="-128"/>
                <a:sym typeface="Symbol" panose="05050102010706020507" pitchFamily="18" charset="2"/>
              </a:defRPr>
            </a:lvl3pPr>
            <a:lvl4pPr marL="1600200" indent="-228600" eaLnBrk="0" hangingPunct="0">
              <a:defRPr sz="3200" b="1">
                <a:solidFill>
                  <a:schemeClr val="tx1"/>
                </a:solidFill>
                <a:latin typeface="Garamond" panose="02020404030301010803" pitchFamily="18" charset="0"/>
                <a:ea typeface="MS PGothic" panose="020B0600070205080204" pitchFamily="34" charset="-128"/>
                <a:sym typeface="Symbol" panose="05050102010706020507" pitchFamily="18" charset="2"/>
              </a:defRPr>
            </a:lvl4pPr>
            <a:lvl5pPr marL="2057400" indent="-228600" eaLnBrk="0" hangingPunct="0">
              <a:defRPr sz="3200" b="1">
                <a:solidFill>
                  <a:schemeClr val="tx1"/>
                </a:solidFill>
                <a:latin typeface="Garamond" panose="02020404030301010803" pitchFamily="18" charset="0"/>
                <a:ea typeface="MS PGothic" panose="020B0600070205080204" pitchFamily="34" charset="-128"/>
                <a:sym typeface="Symbol" panose="05050102010706020507" pitchFamily="18" charset="2"/>
              </a:defRPr>
            </a:lvl5pPr>
            <a:lvl6pPr marL="2514600" indent="-228600" eaLnBrk="0" fontAlgn="base" hangingPunct="0">
              <a:spcBef>
                <a:spcPct val="0"/>
              </a:spcBef>
              <a:spcAft>
                <a:spcPct val="0"/>
              </a:spcAft>
              <a:buClr>
                <a:schemeClr val="tx1"/>
              </a:buClr>
              <a:defRPr sz="3200" b="1">
                <a:solidFill>
                  <a:schemeClr val="tx1"/>
                </a:solidFill>
                <a:latin typeface="Garamond" panose="02020404030301010803" pitchFamily="18" charset="0"/>
                <a:ea typeface="MS PGothic" panose="020B0600070205080204" pitchFamily="34" charset="-128"/>
                <a:sym typeface="Symbol" panose="05050102010706020507" pitchFamily="18" charset="2"/>
              </a:defRPr>
            </a:lvl6pPr>
            <a:lvl7pPr marL="2971800" indent="-228600" eaLnBrk="0" fontAlgn="base" hangingPunct="0">
              <a:spcBef>
                <a:spcPct val="0"/>
              </a:spcBef>
              <a:spcAft>
                <a:spcPct val="0"/>
              </a:spcAft>
              <a:buClr>
                <a:schemeClr val="tx1"/>
              </a:buClr>
              <a:defRPr sz="3200" b="1">
                <a:solidFill>
                  <a:schemeClr val="tx1"/>
                </a:solidFill>
                <a:latin typeface="Garamond" panose="02020404030301010803" pitchFamily="18" charset="0"/>
                <a:ea typeface="MS PGothic" panose="020B0600070205080204" pitchFamily="34" charset="-128"/>
                <a:sym typeface="Symbol" panose="05050102010706020507" pitchFamily="18" charset="2"/>
              </a:defRPr>
            </a:lvl7pPr>
            <a:lvl8pPr marL="3429000" indent="-228600" eaLnBrk="0" fontAlgn="base" hangingPunct="0">
              <a:spcBef>
                <a:spcPct val="0"/>
              </a:spcBef>
              <a:spcAft>
                <a:spcPct val="0"/>
              </a:spcAft>
              <a:buClr>
                <a:schemeClr val="tx1"/>
              </a:buClr>
              <a:defRPr sz="3200" b="1">
                <a:solidFill>
                  <a:schemeClr val="tx1"/>
                </a:solidFill>
                <a:latin typeface="Garamond" panose="02020404030301010803" pitchFamily="18" charset="0"/>
                <a:ea typeface="MS PGothic" panose="020B0600070205080204" pitchFamily="34" charset="-128"/>
                <a:sym typeface="Symbol" panose="05050102010706020507" pitchFamily="18" charset="2"/>
              </a:defRPr>
            </a:lvl8pPr>
            <a:lvl9pPr marL="3886200" indent="-228600" eaLnBrk="0" fontAlgn="base" hangingPunct="0">
              <a:spcBef>
                <a:spcPct val="0"/>
              </a:spcBef>
              <a:spcAft>
                <a:spcPct val="0"/>
              </a:spcAft>
              <a:buClr>
                <a:schemeClr val="tx1"/>
              </a:buClr>
              <a:defRPr sz="3200" b="1">
                <a:solidFill>
                  <a:schemeClr val="tx1"/>
                </a:solidFill>
                <a:latin typeface="Garamond" panose="02020404030301010803" pitchFamily="18" charset="0"/>
                <a:ea typeface="MS PGothic" panose="020B0600070205080204" pitchFamily="34" charset="-128"/>
                <a:sym typeface="Symbol" panose="05050102010706020507" pitchFamily="18" charset="2"/>
              </a:defRPr>
            </a:lvl9pPr>
          </a:lstStyle>
          <a:p>
            <a:pPr eaLnBrk="1" hangingPunct="1"/>
            <a:fld id="{C9B11452-025B-44FE-A1D0-5B3ED0D5809C}" type="slidenum">
              <a:rPr lang="en-GB" altLang="en-US" sz="1200" b="0">
                <a:latin typeface="Arial" panose="020B0604020202020204" pitchFamily="34" charset="0"/>
              </a:rPr>
              <a:pPr eaLnBrk="1" hangingPunct="1"/>
              <a:t>60</a:t>
            </a:fld>
            <a:endParaRPr lang="en-GB" altLang="en-US" sz="1200" b="0">
              <a:latin typeface="Arial" panose="020B0604020202020204" pitchFamily="34" charset="0"/>
            </a:endParaRPr>
          </a:p>
        </p:txBody>
      </p:sp>
    </p:spTree>
    <p:extLst>
      <p:ext uri="{BB962C8B-B14F-4D97-AF65-F5344CB8AC3E}">
        <p14:creationId xmlns:p14="http://schemas.microsoft.com/office/powerpoint/2010/main" val="12564692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gif"/><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vider">
    <p:bg>
      <p:bgPr>
        <a:solidFill>
          <a:srgbClr val="1E5C90"/>
        </a:solidFill>
        <a:effectLst/>
      </p:bgPr>
    </p:bg>
    <p:spTree>
      <p:nvGrpSpPr>
        <p:cNvPr id="1" name=""/>
        <p:cNvGrpSpPr/>
        <p:nvPr/>
      </p:nvGrpSpPr>
      <p:grpSpPr>
        <a:xfrm>
          <a:off x="0" y="0"/>
          <a:ext cx="0" cy="0"/>
          <a:chOff x="0" y="0"/>
          <a:chExt cx="0" cy="0"/>
        </a:xfrm>
      </p:grpSpPr>
      <p:sp>
        <p:nvSpPr>
          <p:cNvPr id="13" name="Freeform 12"/>
          <p:cNvSpPr/>
          <p:nvPr userDrawn="1"/>
        </p:nvSpPr>
        <p:spPr>
          <a:xfrm flipH="1" flipV="1">
            <a:off x="-1" y="-24487"/>
            <a:ext cx="9138586" cy="2515079"/>
          </a:xfrm>
          <a:custGeom>
            <a:avLst/>
            <a:gdLst>
              <a:gd name="connsiteX0" fmla="*/ 0 w 10289745"/>
              <a:gd name="connsiteY0" fmla="*/ 2348314 h 2694297"/>
              <a:gd name="connsiteX1" fmla="*/ 9145997 w 10289745"/>
              <a:gd name="connsiteY1" fmla="*/ 81 h 2694297"/>
              <a:gd name="connsiteX2" fmla="*/ 9145997 w 10289745"/>
              <a:gd name="connsiteY2" fmla="*/ 2436173 h 2694297"/>
              <a:gd name="connsiteX3" fmla="*/ 0 w 10289745"/>
              <a:gd name="connsiteY3" fmla="*/ 2348314 h 2694297"/>
              <a:gd name="connsiteX0" fmla="*/ 0 w 10289745"/>
              <a:gd name="connsiteY0" fmla="*/ 2348233 h 2694216"/>
              <a:gd name="connsiteX1" fmla="*/ 9145997 w 10289745"/>
              <a:gd name="connsiteY1" fmla="*/ 0 h 2694216"/>
              <a:gd name="connsiteX2" fmla="*/ 9145997 w 10289745"/>
              <a:gd name="connsiteY2" fmla="*/ 2436092 h 2694216"/>
              <a:gd name="connsiteX3" fmla="*/ 0 w 10289745"/>
              <a:gd name="connsiteY3" fmla="*/ 2348233 h 2694216"/>
              <a:gd name="connsiteX0" fmla="*/ 0 w 10289745"/>
              <a:gd name="connsiteY0" fmla="*/ 2348233 h 2694216"/>
              <a:gd name="connsiteX1" fmla="*/ 9145997 w 10289745"/>
              <a:gd name="connsiteY1" fmla="*/ 0 h 2694216"/>
              <a:gd name="connsiteX2" fmla="*/ 9145997 w 10289745"/>
              <a:gd name="connsiteY2" fmla="*/ 2436092 h 2694216"/>
              <a:gd name="connsiteX3" fmla="*/ 0 w 10289745"/>
              <a:gd name="connsiteY3" fmla="*/ 2348233 h 2694216"/>
              <a:gd name="connsiteX0" fmla="*/ 2 w 10271923"/>
              <a:gd name="connsiteY0" fmla="*/ 1961048 h 2259210"/>
              <a:gd name="connsiteX1" fmla="*/ 9115022 w 10271923"/>
              <a:gd name="connsiteY1" fmla="*/ 0 h 2259210"/>
              <a:gd name="connsiteX2" fmla="*/ 9145999 w 10271923"/>
              <a:gd name="connsiteY2" fmla="*/ 2048907 h 2259210"/>
              <a:gd name="connsiteX3" fmla="*/ 2 w 10271923"/>
              <a:gd name="connsiteY3" fmla="*/ 1961048 h 2259210"/>
              <a:gd name="connsiteX0" fmla="*/ 2 w 10302372"/>
              <a:gd name="connsiteY0" fmla="*/ 2355976 h 2702917"/>
              <a:gd name="connsiteX1" fmla="*/ 9169232 w 10302372"/>
              <a:gd name="connsiteY1" fmla="*/ 0 h 2702917"/>
              <a:gd name="connsiteX2" fmla="*/ 9145999 w 10302372"/>
              <a:gd name="connsiteY2" fmla="*/ 2443835 h 2702917"/>
              <a:gd name="connsiteX3" fmla="*/ 2 w 10302372"/>
              <a:gd name="connsiteY3" fmla="*/ 2355976 h 2702917"/>
              <a:gd name="connsiteX0" fmla="*/ 2 w 10302372"/>
              <a:gd name="connsiteY0" fmla="*/ 2355976 h 2702917"/>
              <a:gd name="connsiteX1" fmla="*/ 9169232 w 10302372"/>
              <a:gd name="connsiteY1" fmla="*/ 0 h 2702917"/>
              <a:gd name="connsiteX2" fmla="*/ 9145999 w 10302372"/>
              <a:gd name="connsiteY2" fmla="*/ 2443835 h 2702917"/>
              <a:gd name="connsiteX3" fmla="*/ 2 w 10302372"/>
              <a:gd name="connsiteY3" fmla="*/ 2355976 h 2702917"/>
              <a:gd name="connsiteX0" fmla="*/ 2 w 10302372"/>
              <a:gd name="connsiteY0" fmla="*/ 2355976 h 2702917"/>
              <a:gd name="connsiteX1" fmla="*/ 9169232 w 10302372"/>
              <a:gd name="connsiteY1" fmla="*/ 0 h 2702917"/>
              <a:gd name="connsiteX2" fmla="*/ 9145999 w 10302372"/>
              <a:gd name="connsiteY2" fmla="*/ 2443835 h 2702917"/>
              <a:gd name="connsiteX3" fmla="*/ 2 w 10302372"/>
              <a:gd name="connsiteY3" fmla="*/ 2355976 h 2702917"/>
              <a:gd name="connsiteX0" fmla="*/ 1 w 10359948"/>
              <a:gd name="connsiteY0" fmla="*/ 2534080 h 2803153"/>
              <a:gd name="connsiteX1" fmla="*/ 9223441 w 10359948"/>
              <a:gd name="connsiteY1" fmla="*/ 0 h 2803153"/>
              <a:gd name="connsiteX2" fmla="*/ 9200208 w 10359948"/>
              <a:gd name="connsiteY2" fmla="*/ 2443835 h 2803153"/>
              <a:gd name="connsiteX3" fmla="*/ 1 w 10359948"/>
              <a:gd name="connsiteY3" fmla="*/ 2534080 h 2803153"/>
              <a:gd name="connsiteX0" fmla="*/ 2 w 10302373"/>
              <a:gd name="connsiteY0" fmla="*/ 2371463 h 2710654"/>
              <a:gd name="connsiteX1" fmla="*/ 9169233 w 10302373"/>
              <a:gd name="connsiteY1" fmla="*/ 0 h 2710654"/>
              <a:gd name="connsiteX2" fmla="*/ 9146000 w 10302373"/>
              <a:gd name="connsiteY2" fmla="*/ 2443835 h 2710654"/>
              <a:gd name="connsiteX3" fmla="*/ 2 w 10302373"/>
              <a:gd name="connsiteY3" fmla="*/ 2371463 h 2710654"/>
              <a:gd name="connsiteX0" fmla="*/ 22101 w 10324472"/>
              <a:gd name="connsiteY0" fmla="*/ 2371463 h 2601940"/>
              <a:gd name="connsiteX1" fmla="*/ 9191332 w 10324472"/>
              <a:gd name="connsiteY1" fmla="*/ 0 h 2601940"/>
              <a:gd name="connsiteX2" fmla="*/ 9168099 w 10324472"/>
              <a:gd name="connsiteY2" fmla="*/ 2443835 h 2601940"/>
              <a:gd name="connsiteX3" fmla="*/ 22101 w 10324472"/>
              <a:gd name="connsiteY3" fmla="*/ 2371463 h 2601940"/>
              <a:gd name="connsiteX0" fmla="*/ 454248 w 10756619"/>
              <a:gd name="connsiteY0" fmla="*/ 2371463 h 2635640"/>
              <a:gd name="connsiteX1" fmla="*/ 9623479 w 10756619"/>
              <a:gd name="connsiteY1" fmla="*/ 0 h 2635640"/>
              <a:gd name="connsiteX2" fmla="*/ 9600246 w 10756619"/>
              <a:gd name="connsiteY2" fmla="*/ 2443835 h 2635640"/>
              <a:gd name="connsiteX3" fmla="*/ 2243166 w 10756619"/>
              <a:gd name="connsiteY3" fmla="*/ 2466974 h 2635640"/>
              <a:gd name="connsiteX4" fmla="*/ 454248 w 10756619"/>
              <a:gd name="connsiteY4" fmla="*/ 2371463 h 2635640"/>
              <a:gd name="connsiteX0" fmla="*/ 1153431 w 11456764"/>
              <a:gd name="connsiteY0" fmla="*/ 2371463 h 2641277"/>
              <a:gd name="connsiteX1" fmla="*/ 10322662 w 11456764"/>
              <a:gd name="connsiteY1" fmla="*/ 0 h 2641277"/>
              <a:gd name="connsiteX2" fmla="*/ 10299429 w 11456764"/>
              <a:gd name="connsiteY2" fmla="*/ 2443835 h 2641277"/>
              <a:gd name="connsiteX3" fmla="*/ 1137944 w 11456764"/>
              <a:gd name="connsiteY3" fmla="*/ 2482461 h 2641277"/>
              <a:gd name="connsiteX4" fmla="*/ 1153431 w 11456764"/>
              <a:gd name="connsiteY4" fmla="*/ 2371463 h 2641277"/>
              <a:gd name="connsiteX0" fmla="*/ 15487 w 10318820"/>
              <a:gd name="connsiteY0" fmla="*/ 2371463 h 2641277"/>
              <a:gd name="connsiteX1" fmla="*/ 9184718 w 10318820"/>
              <a:gd name="connsiteY1" fmla="*/ 0 h 2641277"/>
              <a:gd name="connsiteX2" fmla="*/ 9161485 w 10318820"/>
              <a:gd name="connsiteY2" fmla="*/ 2443835 h 2641277"/>
              <a:gd name="connsiteX3" fmla="*/ 0 w 10318820"/>
              <a:gd name="connsiteY3" fmla="*/ 2482461 h 2641277"/>
              <a:gd name="connsiteX4" fmla="*/ 15487 w 10318820"/>
              <a:gd name="connsiteY4" fmla="*/ 2371463 h 2641277"/>
              <a:gd name="connsiteX0" fmla="*/ 15487 w 10318820"/>
              <a:gd name="connsiteY0" fmla="*/ 2371463 h 2641277"/>
              <a:gd name="connsiteX1" fmla="*/ 9184718 w 10318820"/>
              <a:gd name="connsiteY1" fmla="*/ 0 h 2641277"/>
              <a:gd name="connsiteX2" fmla="*/ 9161485 w 10318820"/>
              <a:gd name="connsiteY2" fmla="*/ 2443835 h 2641277"/>
              <a:gd name="connsiteX3" fmla="*/ 0 w 10318820"/>
              <a:gd name="connsiteY3" fmla="*/ 2482461 h 2641277"/>
              <a:gd name="connsiteX4" fmla="*/ 15487 w 10318820"/>
              <a:gd name="connsiteY4" fmla="*/ 2371463 h 2641277"/>
              <a:gd name="connsiteX0" fmla="*/ 15487 w 10318820"/>
              <a:gd name="connsiteY0" fmla="*/ 2371463 h 2641277"/>
              <a:gd name="connsiteX1" fmla="*/ 9184718 w 10318820"/>
              <a:gd name="connsiteY1" fmla="*/ 0 h 2641277"/>
              <a:gd name="connsiteX2" fmla="*/ 9161485 w 10318820"/>
              <a:gd name="connsiteY2" fmla="*/ 2443835 h 2641277"/>
              <a:gd name="connsiteX3" fmla="*/ 0 w 10318820"/>
              <a:gd name="connsiteY3" fmla="*/ 2482461 h 2641277"/>
              <a:gd name="connsiteX4" fmla="*/ 15487 w 10318820"/>
              <a:gd name="connsiteY4" fmla="*/ 2371463 h 2641277"/>
              <a:gd name="connsiteX0" fmla="*/ 15487 w 10318820"/>
              <a:gd name="connsiteY0" fmla="*/ 2371463 h 2641277"/>
              <a:gd name="connsiteX1" fmla="*/ 9184718 w 10318820"/>
              <a:gd name="connsiteY1" fmla="*/ 0 h 2641277"/>
              <a:gd name="connsiteX2" fmla="*/ 9161485 w 10318820"/>
              <a:gd name="connsiteY2" fmla="*/ 2443835 h 2641277"/>
              <a:gd name="connsiteX3" fmla="*/ 0 w 10318820"/>
              <a:gd name="connsiteY3" fmla="*/ 2482461 h 2641277"/>
              <a:gd name="connsiteX4" fmla="*/ 15487 w 10318820"/>
              <a:gd name="connsiteY4" fmla="*/ 2371463 h 2641277"/>
              <a:gd name="connsiteX0" fmla="*/ 15487 w 10318820"/>
              <a:gd name="connsiteY0" fmla="*/ 2371463 h 2482461"/>
              <a:gd name="connsiteX1" fmla="*/ 9184718 w 10318820"/>
              <a:gd name="connsiteY1" fmla="*/ 0 h 2482461"/>
              <a:gd name="connsiteX2" fmla="*/ 9161485 w 10318820"/>
              <a:gd name="connsiteY2" fmla="*/ 2443835 h 2482461"/>
              <a:gd name="connsiteX3" fmla="*/ 0 w 10318820"/>
              <a:gd name="connsiteY3" fmla="*/ 2482461 h 2482461"/>
              <a:gd name="connsiteX4" fmla="*/ 15487 w 10318820"/>
              <a:gd name="connsiteY4" fmla="*/ 2371463 h 2482461"/>
              <a:gd name="connsiteX0" fmla="*/ 15487 w 10252186"/>
              <a:gd name="connsiteY0" fmla="*/ 2371463 h 2482461"/>
              <a:gd name="connsiteX1" fmla="*/ 9184718 w 10252186"/>
              <a:gd name="connsiteY1" fmla="*/ 0 h 2482461"/>
              <a:gd name="connsiteX2" fmla="*/ 9022088 w 10252186"/>
              <a:gd name="connsiteY2" fmla="*/ 2242499 h 2482461"/>
              <a:gd name="connsiteX3" fmla="*/ 0 w 10252186"/>
              <a:gd name="connsiteY3" fmla="*/ 2482461 h 2482461"/>
              <a:gd name="connsiteX4" fmla="*/ 15487 w 10252186"/>
              <a:gd name="connsiteY4" fmla="*/ 2371463 h 2482461"/>
              <a:gd name="connsiteX0" fmla="*/ 15487 w 10311181"/>
              <a:gd name="connsiteY0" fmla="*/ 2371463 h 2482461"/>
              <a:gd name="connsiteX1" fmla="*/ 9184718 w 10311181"/>
              <a:gd name="connsiteY1" fmla="*/ 0 h 2482461"/>
              <a:gd name="connsiteX2" fmla="*/ 9145996 w 10311181"/>
              <a:gd name="connsiteY2" fmla="*/ 2443835 h 2482461"/>
              <a:gd name="connsiteX3" fmla="*/ 0 w 10311181"/>
              <a:gd name="connsiteY3" fmla="*/ 2482461 h 2482461"/>
              <a:gd name="connsiteX4" fmla="*/ 15487 w 10311181"/>
              <a:gd name="connsiteY4" fmla="*/ 2371463 h 2482461"/>
              <a:gd name="connsiteX0" fmla="*/ 15487 w 9184718"/>
              <a:gd name="connsiteY0" fmla="*/ 2371463 h 2482461"/>
              <a:gd name="connsiteX1" fmla="*/ 9184718 w 9184718"/>
              <a:gd name="connsiteY1" fmla="*/ 0 h 2482461"/>
              <a:gd name="connsiteX2" fmla="*/ 9145996 w 9184718"/>
              <a:gd name="connsiteY2" fmla="*/ 2443835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0 w 9215696"/>
              <a:gd name="connsiteY0" fmla="*/ 2371463 h 2482461"/>
              <a:gd name="connsiteX1" fmla="*/ 9215696 w 9215696"/>
              <a:gd name="connsiteY1" fmla="*/ 0 h 2482461"/>
              <a:gd name="connsiteX2" fmla="*/ 9207951 w 9215696"/>
              <a:gd name="connsiteY2" fmla="*/ 2459323 h 2482461"/>
              <a:gd name="connsiteX3" fmla="*/ 30978 w 9215696"/>
              <a:gd name="connsiteY3" fmla="*/ 2482461 h 2482461"/>
              <a:gd name="connsiteX4" fmla="*/ 0 w 9215696"/>
              <a:gd name="connsiteY4" fmla="*/ 2371463 h 2482461"/>
              <a:gd name="connsiteX0" fmla="*/ 0 w 9215696"/>
              <a:gd name="connsiteY0" fmla="*/ 2371463 h 2497949"/>
              <a:gd name="connsiteX1" fmla="*/ 9215696 w 9215696"/>
              <a:gd name="connsiteY1" fmla="*/ 0 h 2497949"/>
              <a:gd name="connsiteX2" fmla="*/ 9207951 w 9215696"/>
              <a:gd name="connsiteY2" fmla="*/ 2459323 h 2497949"/>
              <a:gd name="connsiteX3" fmla="*/ 2 w 9215696"/>
              <a:gd name="connsiteY3" fmla="*/ 2497949 h 2497949"/>
              <a:gd name="connsiteX4" fmla="*/ 0 w 9215696"/>
              <a:gd name="connsiteY4" fmla="*/ 2371463 h 2497949"/>
              <a:gd name="connsiteX0" fmla="*/ 0 w 9215696"/>
              <a:gd name="connsiteY0" fmla="*/ 2371463 h 2474718"/>
              <a:gd name="connsiteX1" fmla="*/ 9215696 w 9215696"/>
              <a:gd name="connsiteY1" fmla="*/ 0 h 2474718"/>
              <a:gd name="connsiteX2" fmla="*/ 9207951 w 9215696"/>
              <a:gd name="connsiteY2" fmla="*/ 2459323 h 2474718"/>
              <a:gd name="connsiteX3" fmla="*/ 30979 w 9215696"/>
              <a:gd name="connsiteY3" fmla="*/ 2474718 h 2474718"/>
              <a:gd name="connsiteX4" fmla="*/ 0 w 9215696"/>
              <a:gd name="connsiteY4" fmla="*/ 2371463 h 2474718"/>
              <a:gd name="connsiteX0" fmla="*/ 0 w 9208117"/>
              <a:gd name="connsiteY0" fmla="*/ 2371463 h 2474718"/>
              <a:gd name="connsiteX1" fmla="*/ 9184719 w 9208117"/>
              <a:gd name="connsiteY1" fmla="*/ 0 h 2474718"/>
              <a:gd name="connsiteX2" fmla="*/ 9207951 w 9208117"/>
              <a:gd name="connsiteY2" fmla="*/ 2459323 h 2474718"/>
              <a:gd name="connsiteX3" fmla="*/ 30979 w 9208117"/>
              <a:gd name="connsiteY3" fmla="*/ 2474718 h 2474718"/>
              <a:gd name="connsiteX4" fmla="*/ 0 w 9208117"/>
              <a:gd name="connsiteY4" fmla="*/ 2371463 h 2474718"/>
              <a:gd name="connsiteX0" fmla="*/ 0 w 9184719"/>
              <a:gd name="connsiteY0" fmla="*/ 2371463 h 2474718"/>
              <a:gd name="connsiteX1" fmla="*/ 9184719 w 9184719"/>
              <a:gd name="connsiteY1" fmla="*/ 0 h 2474718"/>
              <a:gd name="connsiteX2" fmla="*/ 9115020 w 9184719"/>
              <a:gd name="connsiteY2" fmla="*/ 2381886 h 2474718"/>
              <a:gd name="connsiteX3" fmla="*/ 30979 w 9184719"/>
              <a:gd name="connsiteY3" fmla="*/ 2474718 h 2474718"/>
              <a:gd name="connsiteX4" fmla="*/ 0 w 9184719"/>
              <a:gd name="connsiteY4" fmla="*/ 2371463 h 2474718"/>
              <a:gd name="connsiteX0" fmla="*/ 0 w 9184719"/>
              <a:gd name="connsiteY0" fmla="*/ 2371463 h 2474718"/>
              <a:gd name="connsiteX1" fmla="*/ 9184719 w 9184719"/>
              <a:gd name="connsiteY1" fmla="*/ 0 h 2474718"/>
              <a:gd name="connsiteX2" fmla="*/ 9169230 w 9184719"/>
              <a:gd name="connsiteY2" fmla="*/ 2451580 h 2474718"/>
              <a:gd name="connsiteX3" fmla="*/ 30979 w 9184719"/>
              <a:gd name="connsiteY3" fmla="*/ 2474718 h 2474718"/>
              <a:gd name="connsiteX4" fmla="*/ 0 w 9184719"/>
              <a:gd name="connsiteY4" fmla="*/ 2371463 h 2474718"/>
              <a:gd name="connsiteX0" fmla="*/ 0 w 9167786"/>
              <a:gd name="connsiteY0" fmla="*/ 2375696 h 2474718"/>
              <a:gd name="connsiteX1" fmla="*/ 9167786 w 9167786"/>
              <a:gd name="connsiteY1" fmla="*/ 0 h 2474718"/>
              <a:gd name="connsiteX2" fmla="*/ 9152297 w 9167786"/>
              <a:gd name="connsiteY2" fmla="*/ 2451580 h 2474718"/>
              <a:gd name="connsiteX3" fmla="*/ 14046 w 9167786"/>
              <a:gd name="connsiteY3" fmla="*/ 2474718 h 2474718"/>
              <a:gd name="connsiteX4" fmla="*/ 0 w 9167786"/>
              <a:gd name="connsiteY4" fmla="*/ 2375696 h 2474718"/>
              <a:gd name="connsiteX0" fmla="*/ 2887 w 9170673"/>
              <a:gd name="connsiteY0" fmla="*/ 2375696 h 2474718"/>
              <a:gd name="connsiteX1" fmla="*/ 9170673 w 9170673"/>
              <a:gd name="connsiteY1" fmla="*/ 0 h 2474718"/>
              <a:gd name="connsiteX2" fmla="*/ 9155184 w 9170673"/>
              <a:gd name="connsiteY2" fmla="*/ 2451580 h 2474718"/>
              <a:gd name="connsiteX3" fmla="*/ 0 w 9170673"/>
              <a:gd name="connsiteY3" fmla="*/ 2474718 h 2474718"/>
              <a:gd name="connsiteX4" fmla="*/ 2887 w 9170673"/>
              <a:gd name="connsiteY4" fmla="*/ 2375696 h 2474718"/>
              <a:gd name="connsiteX0" fmla="*/ 2887 w 9170673"/>
              <a:gd name="connsiteY0" fmla="*/ 2375696 h 2457785"/>
              <a:gd name="connsiteX1" fmla="*/ 9170673 w 9170673"/>
              <a:gd name="connsiteY1" fmla="*/ 0 h 2457785"/>
              <a:gd name="connsiteX2" fmla="*/ 9155184 w 9170673"/>
              <a:gd name="connsiteY2" fmla="*/ 2451580 h 2457785"/>
              <a:gd name="connsiteX3" fmla="*/ 0 w 9170673"/>
              <a:gd name="connsiteY3" fmla="*/ 2457785 h 2457785"/>
              <a:gd name="connsiteX4" fmla="*/ 2887 w 9170673"/>
              <a:gd name="connsiteY4" fmla="*/ 2375696 h 2457785"/>
              <a:gd name="connsiteX0" fmla="*/ 2887 w 9170673"/>
              <a:gd name="connsiteY0" fmla="*/ 2375696 h 2508024"/>
              <a:gd name="connsiteX1" fmla="*/ 9170673 w 9170673"/>
              <a:gd name="connsiteY1" fmla="*/ 0 h 2508024"/>
              <a:gd name="connsiteX2" fmla="*/ 9169295 w 9170673"/>
              <a:gd name="connsiteY2" fmla="*/ 2508024 h 2508024"/>
              <a:gd name="connsiteX3" fmla="*/ 0 w 9170673"/>
              <a:gd name="connsiteY3" fmla="*/ 2457785 h 2508024"/>
              <a:gd name="connsiteX4" fmla="*/ 2887 w 9170673"/>
              <a:gd name="connsiteY4" fmla="*/ 2375696 h 2508024"/>
              <a:gd name="connsiteX0" fmla="*/ 0 w 9167786"/>
              <a:gd name="connsiteY0" fmla="*/ 2375696 h 2508024"/>
              <a:gd name="connsiteX1" fmla="*/ 9167786 w 9167786"/>
              <a:gd name="connsiteY1" fmla="*/ 0 h 2508024"/>
              <a:gd name="connsiteX2" fmla="*/ 9166408 w 9167786"/>
              <a:gd name="connsiteY2" fmla="*/ 2508024 h 2508024"/>
              <a:gd name="connsiteX3" fmla="*/ 4169 w 9167786"/>
              <a:gd name="connsiteY3" fmla="*/ 2500118 h 2508024"/>
              <a:gd name="connsiteX4" fmla="*/ 0 w 9167786"/>
              <a:gd name="connsiteY4" fmla="*/ 2375696 h 2508024"/>
              <a:gd name="connsiteX0" fmla="*/ 0 w 9166452"/>
              <a:gd name="connsiteY0" fmla="*/ 2375696 h 2508024"/>
              <a:gd name="connsiteX1" fmla="*/ 9061952 w 9166452"/>
              <a:gd name="connsiteY1" fmla="*/ 0 h 2508024"/>
              <a:gd name="connsiteX2" fmla="*/ 9166408 w 9166452"/>
              <a:gd name="connsiteY2" fmla="*/ 2508024 h 2508024"/>
              <a:gd name="connsiteX3" fmla="*/ 4169 w 9166452"/>
              <a:gd name="connsiteY3" fmla="*/ 2500118 h 2508024"/>
              <a:gd name="connsiteX4" fmla="*/ 0 w 9166452"/>
              <a:gd name="connsiteY4" fmla="*/ 2375696 h 2508024"/>
              <a:gd name="connsiteX0" fmla="*/ 0 w 9166808"/>
              <a:gd name="connsiteY0" fmla="*/ 2382751 h 2515079"/>
              <a:gd name="connsiteX1" fmla="*/ 9160729 w 9166808"/>
              <a:gd name="connsiteY1" fmla="*/ 0 h 2515079"/>
              <a:gd name="connsiteX2" fmla="*/ 9166408 w 9166808"/>
              <a:gd name="connsiteY2" fmla="*/ 2515079 h 2515079"/>
              <a:gd name="connsiteX3" fmla="*/ 4169 w 9166808"/>
              <a:gd name="connsiteY3" fmla="*/ 2507173 h 2515079"/>
              <a:gd name="connsiteX4" fmla="*/ 0 w 9166808"/>
              <a:gd name="connsiteY4" fmla="*/ 2382751 h 2515079"/>
              <a:gd name="connsiteX0" fmla="*/ 9943 w 9162640"/>
              <a:gd name="connsiteY0" fmla="*/ 2382751 h 2515079"/>
              <a:gd name="connsiteX1" fmla="*/ 9156561 w 9162640"/>
              <a:gd name="connsiteY1" fmla="*/ 0 h 2515079"/>
              <a:gd name="connsiteX2" fmla="*/ 9162240 w 9162640"/>
              <a:gd name="connsiteY2" fmla="*/ 2515079 h 2515079"/>
              <a:gd name="connsiteX3" fmla="*/ 1 w 9162640"/>
              <a:gd name="connsiteY3" fmla="*/ 2507173 h 2515079"/>
              <a:gd name="connsiteX4" fmla="*/ 9943 w 9162640"/>
              <a:gd name="connsiteY4" fmla="*/ 2382751 h 2515079"/>
              <a:gd name="connsiteX0" fmla="*/ 0 w 9152697"/>
              <a:gd name="connsiteY0" fmla="*/ 2382751 h 2515079"/>
              <a:gd name="connsiteX1" fmla="*/ 9146618 w 9152697"/>
              <a:gd name="connsiteY1" fmla="*/ 0 h 2515079"/>
              <a:gd name="connsiteX2" fmla="*/ 9152297 w 9152697"/>
              <a:gd name="connsiteY2" fmla="*/ 2515079 h 2515079"/>
              <a:gd name="connsiteX3" fmla="*/ 187614 w 9152697"/>
              <a:gd name="connsiteY3" fmla="*/ 2507173 h 2515079"/>
              <a:gd name="connsiteX4" fmla="*/ 0 w 9152697"/>
              <a:gd name="connsiteY4" fmla="*/ 2382751 h 2515079"/>
              <a:gd name="connsiteX0" fmla="*/ 0 w 9068030"/>
              <a:gd name="connsiteY0" fmla="*/ 2382751 h 2515079"/>
              <a:gd name="connsiteX1" fmla="*/ 9061951 w 9068030"/>
              <a:gd name="connsiteY1" fmla="*/ 0 h 2515079"/>
              <a:gd name="connsiteX2" fmla="*/ 9067630 w 9068030"/>
              <a:gd name="connsiteY2" fmla="*/ 2515079 h 2515079"/>
              <a:gd name="connsiteX3" fmla="*/ 102947 w 9068030"/>
              <a:gd name="connsiteY3" fmla="*/ 2507173 h 2515079"/>
              <a:gd name="connsiteX4" fmla="*/ 0 w 9068030"/>
              <a:gd name="connsiteY4" fmla="*/ 2382751 h 2515079"/>
              <a:gd name="connsiteX0" fmla="*/ 0 w 9138586"/>
              <a:gd name="connsiteY0" fmla="*/ 2382751 h 2515079"/>
              <a:gd name="connsiteX1" fmla="*/ 9132507 w 9138586"/>
              <a:gd name="connsiteY1" fmla="*/ 0 h 2515079"/>
              <a:gd name="connsiteX2" fmla="*/ 9138186 w 9138586"/>
              <a:gd name="connsiteY2" fmla="*/ 2515079 h 2515079"/>
              <a:gd name="connsiteX3" fmla="*/ 173503 w 9138586"/>
              <a:gd name="connsiteY3" fmla="*/ 2507173 h 2515079"/>
              <a:gd name="connsiteX4" fmla="*/ 0 w 9138586"/>
              <a:gd name="connsiteY4" fmla="*/ 2382751 h 2515079"/>
              <a:gd name="connsiteX0" fmla="*/ 0 w 9138586"/>
              <a:gd name="connsiteY0" fmla="*/ 2382751 h 2515079"/>
              <a:gd name="connsiteX1" fmla="*/ 9132507 w 9138586"/>
              <a:gd name="connsiteY1" fmla="*/ 0 h 2515079"/>
              <a:gd name="connsiteX2" fmla="*/ 9138186 w 9138586"/>
              <a:gd name="connsiteY2" fmla="*/ 2515079 h 2515079"/>
              <a:gd name="connsiteX3" fmla="*/ 4170 w 9138586"/>
              <a:gd name="connsiteY3" fmla="*/ 2507173 h 2515079"/>
              <a:gd name="connsiteX4" fmla="*/ 0 w 9138586"/>
              <a:gd name="connsiteY4" fmla="*/ 2382751 h 25150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38586" h="2515079">
                <a:moveTo>
                  <a:pt x="0" y="2382751"/>
                </a:moveTo>
                <a:cubicBezTo>
                  <a:pt x="20661" y="2379422"/>
                  <a:pt x="7306149" y="2502055"/>
                  <a:pt x="9132507" y="0"/>
                </a:cubicBezTo>
                <a:cubicBezTo>
                  <a:pt x="9129925" y="819774"/>
                  <a:pt x="9140768" y="1695305"/>
                  <a:pt x="9138186" y="2515079"/>
                </a:cubicBezTo>
                <a:lnTo>
                  <a:pt x="4170" y="2507173"/>
                </a:lnTo>
                <a:cubicBezTo>
                  <a:pt x="4169" y="2465011"/>
                  <a:pt x="1" y="2424913"/>
                  <a:pt x="0" y="2382751"/>
                </a:cubicBezTo>
                <a:close/>
              </a:path>
            </a:pathLst>
          </a:cu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2" name="Title 1"/>
          <p:cNvSpPr>
            <a:spLocks noGrp="1"/>
          </p:cNvSpPr>
          <p:nvPr>
            <p:ph type="title" hasCustomPrompt="1"/>
          </p:nvPr>
        </p:nvSpPr>
        <p:spPr>
          <a:xfrm>
            <a:off x="457199" y="457169"/>
            <a:ext cx="8229600" cy="772250"/>
          </a:xfrm>
        </p:spPr>
        <p:txBody>
          <a:bodyPr anchor="t"/>
          <a:lstStyle>
            <a:lvl1pPr algn="l">
              <a:defRPr sz="4000" b="1" cap="none">
                <a:solidFill>
                  <a:srgbClr val="FFFFFF"/>
                </a:solidFill>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457200" y="1415622"/>
            <a:ext cx="8229600" cy="1500187"/>
          </a:xfrm>
        </p:spPr>
        <p:txBody>
          <a:bodyPr anchor="t" anchorCtr="0"/>
          <a:lstStyle>
            <a:lvl1pPr marL="0" indent="0" algn="r">
              <a:buNone/>
              <a:defRPr sz="20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Click to edit Master text styles</a:t>
            </a:r>
          </a:p>
        </p:txBody>
      </p:sp>
      <p:sp>
        <p:nvSpPr>
          <p:cNvPr id="4" name="Slide Number Placeholder 3"/>
          <p:cNvSpPr>
            <a:spLocks noGrp="1"/>
          </p:cNvSpPr>
          <p:nvPr>
            <p:ph type="sldNum" sz="quarter" idx="10"/>
          </p:nvPr>
        </p:nvSpPr>
        <p:spPr>
          <a:xfrm>
            <a:off x="2285999" y="6355080"/>
            <a:ext cx="6400801" cy="502919"/>
          </a:xfrm>
          <a:prstGeom prst="rect">
            <a:avLst/>
          </a:prstGeom>
        </p:spPr>
        <p:txBody>
          <a:bodyPr/>
          <a:lstStyle>
            <a:lvl1pPr>
              <a:defRPr>
                <a:solidFill>
                  <a:srgbClr val="FFFFFF"/>
                </a:solidFill>
              </a:defRPr>
            </a:lvl1pPr>
          </a:lstStyle>
          <a:p>
            <a:r>
              <a:rPr lang="en-US" dirty="0" smtClean="0"/>
              <a:t>U.S. Department of Commerce | National Oceanic and Atmospheric Administration | NOAA Fisheries | Page </a:t>
            </a:r>
            <a:fld id="{632D3AEB-7CBE-3049-91AC-335C6B4F5BF6}" type="slidenum">
              <a:rPr lang="en-US" smtClean="0"/>
              <a:pPr/>
              <a:t>‹#›</a:t>
            </a:fld>
            <a:endParaRPr lang="en-US" dirty="0"/>
          </a:p>
        </p:txBody>
      </p:sp>
    </p:spTree>
    <p:extLst>
      <p:ext uri="{BB962C8B-B14F-4D97-AF65-F5344CB8AC3E}">
        <p14:creationId xmlns:p14="http://schemas.microsoft.com/office/powerpoint/2010/main" val="746048369"/>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8" name="Text Placeholder 3"/>
          <p:cNvSpPr>
            <a:spLocks noGrp="1"/>
          </p:cNvSpPr>
          <p:nvPr>
            <p:ph type="body" sz="quarter" idx="13"/>
          </p:nvPr>
        </p:nvSpPr>
        <p:spPr>
          <a:xfrm>
            <a:off x="3201988" y="3360605"/>
            <a:ext cx="5484812" cy="1224439"/>
          </a:xfrm>
        </p:spPr>
        <p:txBody>
          <a:bodyPr/>
          <a:lstStyle>
            <a:lvl1pPr marL="0" indent="0" algn="r">
              <a:buNone/>
              <a:defRPr>
                <a:solidFill>
                  <a:schemeClr val="tx2"/>
                </a:solidFill>
              </a:defRPr>
            </a:lvl1pPr>
          </a:lstStyle>
          <a:p>
            <a:pPr lvl="0"/>
            <a:r>
              <a:rPr lang="en-US" dirty="0" smtClean="0"/>
              <a:t>Click to edit Master text styles</a:t>
            </a:r>
          </a:p>
        </p:txBody>
      </p:sp>
      <p:pic>
        <p:nvPicPr>
          <p:cNvPr id="10" name="Picture 9" descr="umasslogo.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6285" y="5658757"/>
            <a:ext cx="4953000" cy="1270000"/>
          </a:xfrm>
          <a:prstGeom prst="rect">
            <a:avLst/>
          </a:prstGeom>
        </p:spPr>
      </p:pic>
      <p:pic>
        <p:nvPicPr>
          <p:cNvPr id="12" name="Picture 11" descr="smast-logo.jp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2857500" cy="2857500"/>
          </a:xfrm>
          <a:prstGeom prst="rect">
            <a:avLst/>
          </a:prstGeom>
        </p:spPr>
      </p:pic>
      <p:sp>
        <p:nvSpPr>
          <p:cNvPr id="13" name="Title 1"/>
          <p:cNvSpPr>
            <a:spLocks noGrp="1"/>
          </p:cNvSpPr>
          <p:nvPr>
            <p:ph type="title"/>
          </p:nvPr>
        </p:nvSpPr>
        <p:spPr>
          <a:xfrm>
            <a:off x="3201682" y="1613384"/>
            <a:ext cx="5485118" cy="1398472"/>
          </a:xfrm>
        </p:spPr>
        <p:txBody>
          <a:bodyPr/>
          <a:lstStyle>
            <a:lvl1pPr>
              <a:defRPr>
                <a:solidFill>
                  <a:schemeClr val="accent1"/>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23461883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83923"/>
            <a:ext cx="8229600" cy="688359"/>
          </a:xfrm>
        </p:spPr>
        <p:txBody>
          <a:bodyPr>
            <a:normAutofit/>
          </a:bodyPr>
          <a:lstStyle>
            <a:lvl1pPr algn="l">
              <a:defRPr sz="3600">
                <a:solidFill>
                  <a:schemeClr val="accent1"/>
                </a:solidFill>
              </a:defRPr>
            </a:lvl1pPr>
          </a:lstStyle>
          <a:p>
            <a:r>
              <a:rPr lang="en-US" dirty="0" smtClean="0"/>
              <a:t>Click to edit Master title style</a:t>
            </a:r>
            <a:endParaRPr lang="en-US" dirty="0"/>
          </a:p>
        </p:txBody>
      </p:sp>
      <p:sp>
        <p:nvSpPr>
          <p:cNvPr id="3" name="Content Placeholder 2"/>
          <p:cNvSpPr>
            <a:spLocks noGrp="1"/>
          </p:cNvSpPr>
          <p:nvPr>
            <p:ph idx="1"/>
          </p:nvPr>
        </p:nvSpPr>
        <p:spPr>
          <a:xfrm>
            <a:off x="457200" y="1051870"/>
            <a:ext cx="8229600" cy="5588417"/>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719241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E5F1CB0-951D-8740-94E3-4A6F7DDA25E2}" type="datetimeFigureOut">
              <a:rPr lang="en-US" smtClean="0"/>
              <a:t>10/23/2015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7672BB5-8B8B-B44E-AC1F-0F53DFE288DD}" type="slidenum">
              <a:rPr lang="en-US" smtClean="0"/>
              <a:t>‹#›</a:t>
            </a:fld>
            <a:endParaRPr lang="en-US"/>
          </a:p>
        </p:txBody>
      </p:sp>
    </p:spTree>
    <p:extLst>
      <p:ext uri="{BB962C8B-B14F-4D97-AF65-F5344CB8AC3E}">
        <p14:creationId xmlns:p14="http://schemas.microsoft.com/office/powerpoint/2010/main" val="427596362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6E5F1CB0-951D-8740-94E3-4A6F7DDA25E2}" type="datetimeFigureOut">
              <a:rPr lang="en-US" smtClean="0"/>
              <a:t>10/23/2015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7672BB5-8B8B-B44E-AC1F-0F53DFE288DD}" type="slidenum">
              <a:rPr lang="en-US" smtClean="0"/>
              <a:t>‹#›</a:t>
            </a:fld>
            <a:endParaRPr lang="en-US"/>
          </a:p>
        </p:txBody>
      </p:sp>
    </p:spTree>
    <p:extLst>
      <p:ext uri="{BB962C8B-B14F-4D97-AF65-F5344CB8AC3E}">
        <p14:creationId xmlns:p14="http://schemas.microsoft.com/office/powerpoint/2010/main" val="21757143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6E5F1CB0-951D-8740-94E3-4A6F7DDA25E2}" type="datetimeFigureOut">
              <a:rPr lang="en-US" smtClean="0"/>
              <a:t>10/23/2015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7672BB5-8B8B-B44E-AC1F-0F53DFE288DD}" type="slidenum">
              <a:rPr lang="en-US" smtClean="0"/>
              <a:t>‹#›</a:t>
            </a:fld>
            <a:endParaRPr lang="en-US"/>
          </a:p>
        </p:txBody>
      </p:sp>
    </p:spTree>
    <p:extLst>
      <p:ext uri="{BB962C8B-B14F-4D97-AF65-F5344CB8AC3E}">
        <p14:creationId xmlns:p14="http://schemas.microsoft.com/office/powerpoint/2010/main" val="16843910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E5F1CB0-951D-8740-94E3-4A6F7DDA25E2}" type="datetimeFigureOut">
              <a:rPr lang="en-US" smtClean="0"/>
              <a:t>10/23/2015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7672BB5-8B8B-B44E-AC1F-0F53DFE288DD}" type="slidenum">
              <a:rPr lang="en-US" smtClean="0"/>
              <a:t>‹#›</a:t>
            </a:fld>
            <a:endParaRPr lang="en-US"/>
          </a:p>
        </p:txBody>
      </p:sp>
    </p:spTree>
    <p:extLst>
      <p:ext uri="{BB962C8B-B14F-4D97-AF65-F5344CB8AC3E}">
        <p14:creationId xmlns:p14="http://schemas.microsoft.com/office/powerpoint/2010/main" val="1901592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E5F1CB0-951D-8740-94E3-4A6F7DDA25E2}" type="datetimeFigureOut">
              <a:rPr lang="en-US" smtClean="0"/>
              <a:t>10/23/2015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7672BB5-8B8B-B44E-AC1F-0F53DFE288DD}" type="slidenum">
              <a:rPr lang="en-US" smtClean="0"/>
              <a:t>‹#›</a:t>
            </a:fld>
            <a:endParaRPr lang="en-US"/>
          </a:p>
        </p:txBody>
      </p:sp>
    </p:spTree>
    <p:extLst>
      <p:ext uri="{BB962C8B-B14F-4D97-AF65-F5344CB8AC3E}">
        <p14:creationId xmlns:p14="http://schemas.microsoft.com/office/powerpoint/2010/main" val="153222072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E5F1CB0-951D-8740-94E3-4A6F7DDA25E2}" type="datetimeFigureOut">
              <a:rPr lang="en-US" smtClean="0"/>
              <a:t>10/23/2015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7672BB5-8B8B-B44E-AC1F-0F53DFE288DD}" type="slidenum">
              <a:rPr lang="en-US" smtClean="0"/>
              <a:t>‹#›</a:t>
            </a:fld>
            <a:endParaRPr lang="en-US"/>
          </a:p>
        </p:txBody>
      </p:sp>
    </p:spTree>
    <p:extLst>
      <p:ext uri="{BB962C8B-B14F-4D97-AF65-F5344CB8AC3E}">
        <p14:creationId xmlns:p14="http://schemas.microsoft.com/office/powerpoint/2010/main" val="193112581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E5F1CB0-951D-8740-94E3-4A6F7DDA25E2}" type="datetimeFigureOut">
              <a:rPr lang="en-US" smtClean="0"/>
              <a:t>10/23/2015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7672BB5-8B8B-B44E-AC1F-0F53DFE288DD}" type="slidenum">
              <a:rPr lang="en-US" smtClean="0"/>
              <a:t>‹#›</a:t>
            </a:fld>
            <a:endParaRPr lang="en-US"/>
          </a:p>
        </p:txBody>
      </p:sp>
    </p:spTree>
    <p:extLst>
      <p:ext uri="{BB962C8B-B14F-4D97-AF65-F5344CB8AC3E}">
        <p14:creationId xmlns:p14="http://schemas.microsoft.com/office/powerpoint/2010/main" val="367848996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E5F1CB0-951D-8740-94E3-4A6F7DDA25E2}" type="datetimeFigureOut">
              <a:rPr lang="en-US" smtClean="0"/>
              <a:t>10/23/2015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7672BB5-8B8B-B44E-AC1F-0F53DFE288DD}" type="slidenum">
              <a:rPr lang="en-US" smtClean="0"/>
              <a:t>‹#›</a:t>
            </a:fld>
            <a:endParaRPr lang="en-US"/>
          </a:p>
        </p:txBody>
      </p:sp>
    </p:spTree>
    <p:extLst>
      <p:ext uri="{BB962C8B-B14F-4D97-AF65-F5344CB8AC3E}">
        <p14:creationId xmlns:p14="http://schemas.microsoft.com/office/powerpoint/2010/main" val="41435258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hoto Divider">
    <p:spTree>
      <p:nvGrpSpPr>
        <p:cNvPr id="1" name=""/>
        <p:cNvGrpSpPr/>
        <p:nvPr/>
      </p:nvGrpSpPr>
      <p:grpSpPr>
        <a:xfrm>
          <a:off x="0" y="0"/>
          <a:ext cx="0" cy="0"/>
          <a:chOff x="0" y="0"/>
          <a:chExt cx="0" cy="0"/>
        </a:xfrm>
      </p:grpSpPr>
      <p:sp>
        <p:nvSpPr>
          <p:cNvPr id="13" name="Freeform 12"/>
          <p:cNvSpPr/>
          <p:nvPr userDrawn="1"/>
        </p:nvSpPr>
        <p:spPr>
          <a:xfrm flipH="1" flipV="1">
            <a:off x="-19068" y="-30696"/>
            <a:ext cx="9170673" cy="2457785"/>
          </a:xfrm>
          <a:custGeom>
            <a:avLst/>
            <a:gdLst>
              <a:gd name="connsiteX0" fmla="*/ 0 w 10289745"/>
              <a:gd name="connsiteY0" fmla="*/ 2348314 h 2694297"/>
              <a:gd name="connsiteX1" fmla="*/ 9145997 w 10289745"/>
              <a:gd name="connsiteY1" fmla="*/ 81 h 2694297"/>
              <a:gd name="connsiteX2" fmla="*/ 9145997 w 10289745"/>
              <a:gd name="connsiteY2" fmla="*/ 2436173 h 2694297"/>
              <a:gd name="connsiteX3" fmla="*/ 0 w 10289745"/>
              <a:gd name="connsiteY3" fmla="*/ 2348314 h 2694297"/>
              <a:gd name="connsiteX0" fmla="*/ 0 w 10289745"/>
              <a:gd name="connsiteY0" fmla="*/ 2348233 h 2694216"/>
              <a:gd name="connsiteX1" fmla="*/ 9145997 w 10289745"/>
              <a:gd name="connsiteY1" fmla="*/ 0 h 2694216"/>
              <a:gd name="connsiteX2" fmla="*/ 9145997 w 10289745"/>
              <a:gd name="connsiteY2" fmla="*/ 2436092 h 2694216"/>
              <a:gd name="connsiteX3" fmla="*/ 0 w 10289745"/>
              <a:gd name="connsiteY3" fmla="*/ 2348233 h 2694216"/>
              <a:gd name="connsiteX0" fmla="*/ 0 w 10289745"/>
              <a:gd name="connsiteY0" fmla="*/ 2348233 h 2694216"/>
              <a:gd name="connsiteX1" fmla="*/ 9145997 w 10289745"/>
              <a:gd name="connsiteY1" fmla="*/ 0 h 2694216"/>
              <a:gd name="connsiteX2" fmla="*/ 9145997 w 10289745"/>
              <a:gd name="connsiteY2" fmla="*/ 2436092 h 2694216"/>
              <a:gd name="connsiteX3" fmla="*/ 0 w 10289745"/>
              <a:gd name="connsiteY3" fmla="*/ 2348233 h 2694216"/>
              <a:gd name="connsiteX0" fmla="*/ 2 w 10271923"/>
              <a:gd name="connsiteY0" fmla="*/ 1961048 h 2259210"/>
              <a:gd name="connsiteX1" fmla="*/ 9115022 w 10271923"/>
              <a:gd name="connsiteY1" fmla="*/ 0 h 2259210"/>
              <a:gd name="connsiteX2" fmla="*/ 9145999 w 10271923"/>
              <a:gd name="connsiteY2" fmla="*/ 2048907 h 2259210"/>
              <a:gd name="connsiteX3" fmla="*/ 2 w 10271923"/>
              <a:gd name="connsiteY3" fmla="*/ 1961048 h 2259210"/>
              <a:gd name="connsiteX0" fmla="*/ 2 w 10302372"/>
              <a:gd name="connsiteY0" fmla="*/ 2355976 h 2702917"/>
              <a:gd name="connsiteX1" fmla="*/ 9169232 w 10302372"/>
              <a:gd name="connsiteY1" fmla="*/ 0 h 2702917"/>
              <a:gd name="connsiteX2" fmla="*/ 9145999 w 10302372"/>
              <a:gd name="connsiteY2" fmla="*/ 2443835 h 2702917"/>
              <a:gd name="connsiteX3" fmla="*/ 2 w 10302372"/>
              <a:gd name="connsiteY3" fmla="*/ 2355976 h 2702917"/>
              <a:gd name="connsiteX0" fmla="*/ 2 w 10302372"/>
              <a:gd name="connsiteY0" fmla="*/ 2355976 h 2702917"/>
              <a:gd name="connsiteX1" fmla="*/ 9169232 w 10302372"/>
              <a:gd name="connsiteY1" fmla="*/ 0 h 2702917"/>
              <a:gd name="connsiteX2" fmla="*/ 9145999 w 10302372"/>
              <a:gd name="connsiteY2" fmla="*/ 2443835 h 2702917"/>
              <a:gd name="connsiteX3" fmla="*/ 2 w 10302372"/>
              <a:gd name="connsiteY3" fmla="*/ 2355976 h 2702917"/>
              <a:gd name="connsiteX0" fmla="*/ 2 w 10302372"/>
              <a:gd name="connsiteY0" fmla="*/ 2355976 h 2702917"/>
              <a:gd name="connsiteX1" fmla="*/ 9169232 w 10302372"/>
              <a:gd name="connsiteY1" fmla="*/ 0 h 2702917"/>
              <a:gd name="connsiteX2" fmla="*/ 9145999 w 10302372"/>
              <a:gd name="connsiteY2" fmla="*/ 2443835 h 2702917"/>
              <a:gd name="connsiteX3" fmla="*/ 2 w 10302372"/>
              <a:gd name="connsiteY3" fmla="*/ 2355976 h 2702917"/>
              <a:gd name="connsiteX0" fmla="*/ 1 w 10359948"/>
              <a:gd name="connsiteY0" fmla="*/ 2534080 h 2803153"/>
              <a:gd name="connsiteX1" fmla="*/ 9223441 w 10359948"/>
              <a:gd name="connsiteY1" fmla="*/ 0 h 2803153"/>
              <a:gd name="connsiteX2" fmla="*/ 9200208 w 10359948"/>
              <a:gd name="connsiteY2" fmla="*/ 2443835 h 2803153"/>
              <a:gd name="connsiteX3" fmla="*/ 1 w 10359948"/>
              <a:gd name="connsiteY3" fmla="*/ 2534080 h 2803153"/>
              <a:gd name="connsiteX0" fmla="*/ 2 w 10302373"/>
              <a:gd name="connsiteY0" fmla="*/ 2371463 h 2710654"/>
              <a:gd name="connsiteX1" fmla="*/ 9169233 w 10302373"/>
              <a:gd name="connsiteY1" fmla="*/ 0 h 2710654"/>
              <a:gd name="connsiteX2" fmla="*/ 9146000 w 10302373"/>
              <a:gd name="connsiteY2" fmla="*/ 2443835 h 2710654"/>
              <a:gd name="connsiteX3" fmla="*/ 2 w 10302373"/>
              <a:gd name="connsiteY3" fmla="*/ 2371463 h 2710654"/>
              <a:gd name="connsiteX0" fmla="*/ 22101 w 10324472"/>
              <a:gd name="connsiteY0" fmla="*/ 2371463 h 2601940"/>
              <a:gd name="connsiteX1" fmla="*/ 9191332 w 10324472"/>
              <a:gd name="connsiteY1" fmla="*/ 0 h 2601940"/>
              <a:gd name="connsiteX2" fmla="*/ 9168099 w 10324472"/>
              <a:gd name="connsiteY2" fmla="*/ 2443835 h 2601940"/>
              <a:gd name="connsiteX3" fmla="*/ 22101 w 10324472"/>
              <a:gd name="connsiteY3" fmla="*/ 2371463 h 2601940"/>
              <a:gd name="connsiteX0" fmla="*/ 454248 w 10756619"/>
              <a:gd name="connsiteY0" fmla="*/ 2371463 h 2635640"/>
              <a:gd name="connsiteX1" fmla="*/ 9623479 w 10756619"/>
              <a:gd name="connsiteY1" fmla="*/ 0 h 2635640"/>
              <a:gd name="connsiteX2" fmla="*/ 9600246 w 10756619"/>
              <a:gd name="connsiteY2" fmla="*/ 2443835 h 2635640"/>
              <a:gd name="connsiteX3" fmla="*/ 2243166 w 10756619"/>
              <a:gd name="connsiteY3" fmla="*/ 2466974 h 2635640"/>
              <a:gd name="connsiteX4" fmla="*/ 454248 w 10756619"/>
              <a:gd name="connsiteY4" fmla="*/ 2371463 h 2635640"/>
              <a:gd name="connsiteX0" fmla="*/ 1153431 w 11456764"/>
              <a:gd name="connsiteY0" fmla="*/ 2371463 h 2641277"/>
              <a:gd name="connsiteX1" fmla="*/ 10322662 w 11456764"/>
              <a:gd name="connsiteY1" fmla="*/ 0 h 2641277"/>
              <a:gd name="connsiteX2" fmla="*/ 10299429 w 11456764"/>
              <a:gd name="connsiteY2" fmla="*/ 2443835 h 2641277"/>
              <a:gd name="connsiteX3" fmla="*/ 1137944 w 11456764"/>
              <a:gd name="connsiteY3" fmla="*/ 2482461 h 2641277"/>
              <a:gd name="connsiteX4" fmla="*/ 1153431 w 11456764"/>
              <a:gd name="connsiteY4" fmla="*/ 2371463 h 2641277"/>
              <a:gd name="connsiteX0" fmla="*/ 15487 w 10318820"/>
              <a:gd name="connsiteY0" fmla="*/ 2371463 h 2641277"/>
              <a:gd name="connsiteX1" fmla="*/ 9184718 w 10318820"/>
              <a:gd name="connsiteY1" fmla="*/ 0 h 2641277"/>
              <a:gd name="connsiteX2" fmla="*/ 9161485 w 10318820"/>
              <a:gd name="connsiteY2" fmla="*/ 2443835 h 2641277"/>
              <a:gd name="connsiteX3" fmla="*/ 0 w 10318820"/>
              <a:gd name="connsiteY3" fmla="*/ 2482461 h 2641277"/>
              <a:gd name="connsiteX4" fmla="*/ 15487 w 10318820"/>
              <a:gd name="connsiteY4" fmla="*/ 2371463 h 2641277"/>
              <a:gd name="connsiteX0" fmla="*/ 15487 w 10318820"/>
              <a:gd name="connsiteY0" fmla="*/ 2371463 h 2641277"/>
              <a:gd name="connsiteX1" fmla="*/ 9184718 w 10318820"/>
              <a:gd name="connsiteY1" fmla="*/ 0 h 2641277"/>
              <a:gd name="connsiteX2" fmla="*/ 9161485 w 10318820"/>
              <a:gd name="connsiteY2" fmla="*/ 2443835 h 2641277"/>
              <a:gd name="connsiteX3" fmla="*/ 0 w 10318820"/>
              <a:gd name="connsiteY3" fmla="*/ 2482461 h 2641277"/>
              <a:gd name="connsiteX4" fmla="*/ 15487 w 10318820"/>
              <a:gd name="connsiteY4" fmla="*/ 2371463 h 2641277"/>
              <a:gd name="connsiteX0" fmla="*/ 15487 w 10318820"/>
              <a:gd name="connsiteY0" fmla="*/ 2371463 h 2641277"/>
              <a:gd name="connsiteX1" fmla="*/ 9184718 w 10318820"/>
              <a:gd name="connsiteY1" fmla="*/ 0 h 2641277"/>
              <a:gd name="connsiteX2" fmla="*/ 9161485 w 10318820"/>
              <a:gd name="connsiteY2" fmla="*/ 2443835 h 2641277"/>
              <a:gd name="connsiteX3" fmla="*/ 0 w 10318820"/>
              <a:gd name="connsiteY3" fmla="*/ 2482461 h 2641277"/>
              <a:gd name="connsiteX4" fmla="*/ 15487 w 10318820"/>
              <a:gd name="connsiteY4" fmla="*/ 2371463 h 2641277"/>
              <a:gd name="connsiteX0" fmla="*/ 15487 w 10318820"/>
              <a:gd name="connsiteY0" fmla="*/ 2371463 h 2641277"/>
              <a:gd name="connsiteX1" fmla="*/ 9184718 w 10318820"/>
              <a:gd name="connsiteY1" fmla="*/ 0 h 2641277"/>
              <a:gd name="connsiteX2" fmla="*/ 9161485 w 10318820"/>
              <a:gd name="connsiteY2" fmla="*/ 2443835 h 2641277"/>
              <a:gd name="connsiteX3" fmla="*/ 0 w 10318820"/>
              <a:gd name="connsiteY3" fmla="*/ 2482461 h 2641277"/>
              <a:gd name="connsiteX4" fmla="*/ 15487 w 10318820"/>
              <a:gd name="connsiteY4" fmla="*/ 2371463 h 2641277"/>
              <a:gd name="connsiteX0" fmla="*/ 15487 w 10318820"/>
              <a:gd name="connsiteY0" fmla="*/ 2371463 h 2482461"/>
              <a:gd name="connsiteX1" fmla="*/ 9184718 w 10318820"/>
              <a:gd name="connsiteY1" fmla="*/ 0 h 2482461"/>
              <a:gd name="connsiteX2" fmla="*/ 9161485 w 10318820"/>
              <a:gd name="connsiteY2" fmla="*/ 2443835 h 2482461"/>
              <a:gd name="connsiteX3" fmla="*/ 0 w 10318820"/>
              <a:gd name="connsiteY3" fmla="*/ 2482461 h 2482461"/>
              <a:gd name="connsiteX4" fmla="*/ 15487 w 10318820"/>
              <a:gd name="connsiteY4" fmla="*/ 2371463 h 2482461"/>
              <a:gd name="connsiteX0" fmla="*/ 15487 w 10252186"/>
              <a:gd name="connsiteY0" fmla="*/ 2371463 h 2482461"/>
              <a:gd name="connsiteX1" fmla="*/ 9184718 w 10252186"/>
              <a:gd name="connsiteY1" fmla="*/ 0 h 2482461"/>
              <a:gd name="connsiteX2" fmla="*/ 9022088 w 10252186"/>
              <a:gd name="connsiteY2" fmla="*/ 2242499 h 2482461"/>
              <a:gd name="connsiteX3" fmla="*/ 0 w 10252186"/>
              <a:gd name="connsiteY3" fmla="*/ 2482461 h 2482461"/>
              <a:gd name="connsiteX4" fmla="*/ 15487 w 10252186"/>
              <a:gd name="connsiteY4" fmla="*/ 2371463 h 2482461"/>
              <a:gd name="connsiteX0" fmla="*/ 15487 w 10311181"/>
              <a:gd name="connsiteY0" fmla="*/ 2371463 h 2482461"/>
              <a:gd name="connsiteX1" fmla="*/ 9184718 w 10311181"/>
              <a:gd name="connsiteY1" fmla="*/ 0 h 2482461"/>
              <a:gd name="connsiteX2" fmla="*/ 9145996 w 10311181"/>
              <a:gd name="connsiteY2" fmla="*/ 2443835 h 2482461"/>
              <a:gd name="connsiteX3" fmla="*/ 0 w 10311181"/>
              <a:gd name="connsiteY3" fmla="*/ 2482461 h 2482461"/>
              <a:gd name="connsiteX4" fmla="*/ 15487 w 10311181"/>
              <a:gd name="connsiteY4" fmla="*/ 2371463 h 2482461"/>
              <a:gd name="connsiteX0" fmla="*/ 15487 w 9184718"/>
              <a:gd name="connsiteY0" fmla="*/ 2371463 h 2482461"/>
              <a:gd name="connsiteX1" fmla="*/ 9184718 w 9184718"/>
              <a:gd name="connsiteY1" fmla="*/ 0 h 2482461"/>
              <a:gd name="connsiteX2" fmla="*/ 9145996 w 9184718"/>
              <a:gd name="connsiteY2" fmla="*/ 2443835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0 w 9215696"/>
              <a:gd name="connsiteY0" fmla="*/ 2371463 h 2482461"/>
              <a:gd name="connsiteX1" fmla="*/ 9215696 w 9215696"/>
              <a:gd name="connsiteY1" fmla="*/ 0 h 2482461"/>
              <a:gd name="connsiteX2" fmla="*/ 9207951 w 9215696"/>
              <a:gd name="connsiteY2" fmla="*/ 2459323 h 2482461"/>
              <a:gd name="connsiteX3" fmla="*/ 30978 w 9215696"/>
              <a:gd name="connsiteY3" fmla="*/ 2482461 h 2482461"/>
              <a:gd name="connsiteX4" fmla="*/ 0 w 9215696"/>
              <a:gd name="connsiteY4" fmla="*/ 2371463 h 2482461"/>
              <a:gd name="connsiteX0" fmla="*/ 0 w 9215696"/>
              <a:gd name="connsiteY0" fmla="*/ 2371463 h 2497949"/>
              <a:gd name="connsiteX1" fmla="*/ 9215696 w 9215696"/>
              <a:gd name="connsiteY1" fmla="*/ 0 h 2497949"/>
              <a:gd name="connsiteX2" fmla="*/ 9207951 w 9215696"/>
              <a:gd name="connsiteY2" fmla="*/ 2459323 h 2497949"/>
              <a:gd name="connsiteX3" fmla="*/ 2 w 9215696"/>
              <a:gd name="connsiteY3" fmla="*/ 2497949 h 2497949"/>
              <a:gd name="connsiteX4" fmla="*/ 0 w 9215696"/>
              <a:gd name="connsiteY4" fmla="*/ 2371463 h 2497949"/>
              <a:gd name="connsiteX0" fmla="*/ 0 w 9215696"/>
              <a:gd name="connsiteY0" fmla="*/ 2371463 h 2474718"/>
              <a:gd name="connsiteX1" fmla="*/ 9215696 w 9215696"/>
              <a:gd name="connsiteY1" fmla="*/ 0 h 2474718"/>
              <a:gd name="connsiteX2" fmla="*/ 9207951 w 9215696"/>
              <a:gd name="connsiteY2" fmla="*/ 2459323 h 2474718"/>
              <a:gd name="connsiteX3" fmla="*/ 30979 w 9215696"/>
              <a:gd name="connsiteY3" fmla="*/ 2474718 h 2474718"/>
              <a:gd name="connsiteX4" fmla="*/ 0 w 9215696"/>
              <a:gd name="connsiteY4" fmla="*/ 2371463 h 2474718"/>
              <a:gd name="connsiteX0" fmla="*/ 0 w 9208117"/>
              <a:gd name="connsiteY0" fmla="*/ 2371463 h 2474718"/>
              <a:gd name="connsiteX1" fmla="*/ 9184719 w 9208117"/>
              <a:gd name="connsiteY1" fmla="*/ 0 h 2474718"/>
              <a:gd name="connsiteX2" fmla="*/ 9207951 w 9208117"/>
              <a:gd name="connsiteY2" fmla="*/ 2459323 h 2474718"/>
              <a:gd name="connsiteX3" fmla="*/ 30979 w 9208117"/>
              <a:gd name="connsiteY3" fmla="*/ 2474718 h 2474718"/>
              <a:gd name="connsiteX4" fmla="*/ 0 w 9208117"/>
              <a:gd name="connsiteY4" fmla="*/ 2371463 h 2474718"/>
              <a:gd name="connsiteX0" fmla="*/ 0 w 9184719"/>
              <a:gd name="connsiteY0" fmla="*/ 2371463 h 2474718"/>
              <a:gd name="connsiteX1" fmla="*/ 9184719 w 9184719"/>
              <a:gd name="connsiteY1" fmla="*/ 0 h 2474718"/>
              <a:gd name="connsiteX2" fmla="*/ 9115020 w 9184719"/>
              <a:gd name="connsiteY2" fmla="*/ 2381886 h 2474718"/>
              <a:gd name="connsiteX3" fmla="*/ 30979 w 9184719"/>
              <a:gd name="connsiteY3" fmla="*/ 2474718 h 2474718"/>
              <a:gd name="connsiteX4" fmla="*/ 0 w 9184719"/>
              <a:gd name="connsiteY4" fmla="*/ 2371463 h 2474718"/>
              <a:gd name="connsiteX0" fmla="*/ 0 w 9184719"/>
              <a:gd name="connsiteY0" fmla="*/ 2371463 h 2474718"/>
              <a:gd name="connsiteX1" fmla="*/ 9184719 w 9184719"/>
              <a:gd name="connsiteY1" fmla="*/ 0 h 2474718"/>
              <a:gd name="connsiteX2" fmla="*/ 9169230 w 9184719"/>
              <a:gd name="connsiteY2" fmla="*/ 2451580 h 2474718"/>
              <a:gd name="connsiteX3" fmla="*/ 30979 w 9184719"/>
              <a:gd name="connsiteY3" fmla="*/ 2474718 h 2474718"/>
              <a:gd name="connsiteX4" fmla="*/ 0 w 9184719"/>
              <a:gd name="connsiteY4" fmla="*/ 2371463 h 2474718"/>
              <a:gd name="connsiteX0" fmla="*/ 0 w 9167786"/>
              <a:gd name="connsiteY0" fmla="*/ 2375696 h 2474718"/>
              <a:gd name="connsiteX1" fmla="*/ 9167786 w 9167786"/>
              <a:gd name="connsiteY1" fmla="*/ 0 h 2474718"/>
              <a:gd name="connsiteX2" fmla="*/ 9152297 w 9167786"/>
              <a:gd name="connsiteY2" fmla="*/ 2451580 h 2474718"/>
              <a:gd name="connsiteX3" fmla="*/ 14046 w 9167786"/>
              <a:gd name="connsiteY3" fmla="*/ 2474718 h 2474718"/>
              <a:gd name="connsiteX4" fmla="*/ 0 w 9167786"/>
              <a:gd name="connsiteY4" fmla="*/ 2375696 h 2474718"/>
              <a:gd name="connsiteX0" fmla="*/ 2887 w 9170673"/>
              <a:gd name="connsiteY0" fmla="*/ 2375696 h 2474718"/>
              <a:gd name="connsiteX1" fmla="*/ 9170673 w 9170673"/>
              <a:gd name="connsiteY1" fmla="*/ 0 h 2474718"/>
              <a:gd name="connsiteX2" fmla="*/ 9155184 w 9170673"/>
              <a:gd name="connsiteY2" fmla="*/ 2451580 h 2474718"/>
              <a:gd name="connsiteX3" fmla="*/ 0 w 9170673"/>
              <a:gd name="connsiteY3" fmla="*/ 2474718 h 2474718"/>
              <a:gd name="connsiteX4" fmla="*/ 2887 w 9170673"/>
              <a:gd name="connsiteY4" fmla="*/ 2375696 h 2474718"/>
              <a:gd name="connsiteX0" fmla="*/ 2887 w 9170673"/>
              <a:gd name="connsiteY0" fmla="*/ 2375696 h 2457785"/>
              <a:gd name="connsiteX1" fmla="*/ 9170673 w 9170673"/>
              <a:gd name="connsiteY1" fmla="*/ 0 h 2457785"/>
              <a:gd name="connsiteX2" fmla="*/ 9155184 w 9170673"/>
              <a:gd name="connsiteY2" fmla="*/ 2451580 h 2457785"/>
              <a:gd name="connsiteX3" fmla="*/ 0 w 9170673"/>
              <a:gd name="connsiteY3" fmla="*/ 2457785 h 2457785"/>
              <a:gd name="connsiteX4" fmla="*/ 2887 w 9170673"/>
              <a:gd name="connsiteY4" fmla="*/ 2375696 h 24577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70673" h="2457785">
                <a:moveTo>
                  <a:pt x="2887" y="2375696"/>
                </a:moveTo>
                <a:cubicBezTo>
                  <a:pt x="23548" y="2372367"/>
                  <a:pt x="7344315" y="2502055"/>
                  <a:pt x="9170673" y="0"/>
                </a:cubicBezTo>
                <a:cubicBezTo>
                  <a:pt x="9168091" y="819774"/>
                  <a:pt x="9157766" y="1631806"/>
                  <a:pt x="9155184" y="2451580"/>
                </a:cubicBezTo>
                <a:lnTo>
                  <a:pt x="0" y="2457785"/>
                </a:lnTo>
                <a:cubicBezTo>
                  <a:pt x="-1" y="2415623"/>
                  <a:pt x="2888" y="2417858"/>
                  <a:pt x="2887" y="2375696"/>
                </a:cubicBezTo>
                <a:close/>
              </a:path>
            </a:pathLst>
          </a:custGeom>
          <a:solidFill>
            <a:schemeClr val="bg1">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2" name="Title 1"/>
          <p:cNvSpPr>
            <a:spLocks noGrp="1"/>
          </p:cNvSpPr>
          <p:nvPr>
            <p:ph type="title" hasCustomPrompt="1"/>
          </p:nvPr>
        </p:nvSpPr>
        <p:spPr>
          <a:xfrm>
            <a:off x="457199" y="457200"/>
            <a:ext cx="8229600" cy="772250"/>
          </a:xfrm>
          <a:effectLst>
            <a:outerShdw blurRad="50800" dist="38100" dir="2700000" algn="tl" rotWithShape="0">
              <a:prstClr val="black">
                <a:alpha val="40000"/>
              </a:prstClr>
            </a:outerShdw>
          </a:effectLst>
        </p:spPr>
        <p:txBody>
          <a:bodyPr anchor="t"/>
          <a:lstStyle>
            <a:lvl1pPr algn="l">
              <a:defRPr sz="4000" b="1" cap="none">
                <a:solidFill>
                  <a:srgbClr val="FFFFFF"/>
                </a:solidFill>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457200" y="1415653"/>
            <a:ext cx="8229600" cy="1500187"/>
          </a:xfrm>
          <a:effectLst>
            <a:outerShdw blurRad="50800" dist="38100" dir="2700000" algn="tl" rotWithShape="0">
              <a:prstClr val="black">
                <a:alpha val="40000"/>
              </a:prstClr>
            </a:outerShdw>
          </a:effectLst>
        </p:spPr>
        <p:txBody>
          <a:bodyPr anchor="t" anchorCtr="0"/>
          <a:lstStyle>
            <a:lvl1pPr marL="0" indent="0" algn="r">
              <a:buNone/>
              <a:defRPr sz="20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Click to edit Master text styles</a:t>
            </a:r>
          </a:p>
        </p:txBody>
      </p:sp>
      <p:sp>
        <p:nvSpPr>
          <p:cNvPr id="4" name="Slide Number Placeholder 3"/>
          <p:cNvSpPr>
            <a:spLocks noGrp="1"/>
          </p:cNvSpPr>
          <p:nvPr>
            <p:ph type="sldNum" sz="quarter" idx="14"/>
          </p:nvPr>
        </p:nvSpPr>
        <p:spPr>
          <a:xfrm>
            <a:off x="2285999" y="6355080"/>
            <a:ext cx="6400801" cy="502919"/>
          </a:xfrm>
          <a:prstGeom prst="rect">
            <a:avLst/>
          </a:prstGeom>
        </p:spPr>
        <p:txBody>
          <a:bodyPr/>
          <a:lstStyle>
            <a:lvl1pPr>
              <a:defRPr>
                <a:solidFill>
                  <a:schemeClr val="bg1"/>
                </a:solidFill>
              </a:defRPr>
            </a:lvl1pPr>
          </a:lstStyle>
          <a:p>
            <a:r>
              <a:rPr lang="en-US" dirty="0" smtClean="0"/>
              <a:t>U.S. Department of Commerce | National Oceanic and Atmospheric Administration | NOAA Fisheries | Page </a:t>
            </a:r>
            <a:fld id="{632D3AEB-7CBE-3049-91AC-335C6B4F5BF6}" type="slidenum">
              <a:rPr lang="en-US" smtClean="0"/>
              <a:pPr/>
              <a:t>‹#›</a:t>
            </a:fld>
            <a:endParaRPr lang="en-US" dirty="0"/>
          </a:p>
        </p:txBody>
      </p:sp>
    </p:spTree>
    <p:extLst>
      <p:ext uri="{BB962C8B-B14F-4D97-AF65-F5344CB8AC3E}">
        <p14:creationId xmlns:p14="http://schemas.microsoft.com/office/powerpoint/2010/main" val="210913620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E5F1CB0-951D-8740-94E3-4A6F7DDA25E2}" type="datetimeFigureOut">
              <a:rPr lang="en-US" smtClean="0"/>
              <a:t>10/23/2015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7672BB5-8B8B-B44E-AC1F-0F53DFE288DD}" type="slidenum">
              <a:rPr lang="en-US" smtClean="0"/>
              <a:t>‹#›</a:t>
            </a:fld>
            <a:endParaRPr lang="en-US"/>
          </a:p>
        </p:txBody>
      </p:sp>
    </p:spTree>
    <p:extLst>
      <p:ext uri="{BB962C8B-B14F-4D97-AF65-F5344CB8AC3E}">
        <p14:creationId xmlns:p14="http://schemas.microsoft.com/office/powerpoint/2010/main" val="9138021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p>
            <a:fld id="{1D8BD707-D9CF-40AE-B4C6-C98DA3205C09}" type="datetimeFigureOut">
              <a:rPr lang="en-US" smtClean="0"/>
              <a:pPr/>
              <a:t>10/23/2015</a:t>
            </a:fld>
            <a:endParaRPr lang="en-US"/>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2285999" y="6355080"/>
            <a:ext cx="6400801" cy="502919"/>
          </a:xfrm>
          <a:prstGeom prst="rect">
            <a:avLst/>
          </a:prstGeom>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 No pho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4" name="Text Placeholder 3"/>
          <p:cNvSpPr>
            <a:spLocks noGrp="1"/>
          </p:cNvSpPr>
          <p:nvPr>
            <p:ph type="body" sz="quarter" idx="10"/>
          </p:nvPr>
        </p:nvSpPr>
        <p:spPr>
          <a:xfrm>
            <a:off x="3201988" y="2707457"/>
            <a:ext cx="5484812" cy="1224439"/>
          </a:xfrm>
        </p:spPr>
        <p:txBody>
          <a:bodyPr/>
          <a:lstStyle/>
          <a:p>
            <a:pPr lvl="0"/>
            <a:r>
              <a:rPr lang="en-US" dirty="0" smtClean="0"/>
              <a:t>Click to edit Master text styles</a:t>
            </a:r>
          </a:p>
        </p:txBody>
      </p:sp>
      <p:sp>
        <p:nvSpPr>
          <p:cNvPr id="8" name="Text Placeholder 7"/>
          <p:cNvSpPr>
            <a:spLocks noGrp="1"/>
          </p:cNvSpPr>
          <p:nvPr>
            <p:ph type="body" sz="quarter" idx="12" hasCustomPrompt="1"/>
          </p:nvPr>
        </p:nvSpPr>
        <p:spPr>
          <a:xfrm>
            <a:off x="3201988" y="4282303"/>
            <a:ext cx="5484812" cy="577850"/>
          </a:xfrm>
        </p:spPr>
        <p:txBody>
          <a:bodyPr>
            <a:normAutofit/>
          </a:bodyPr>
          <a:lstStyle>
            <a:lvl1pPr>
              <a:defRPr sz="1800"/>
            </a:lvl1pPr>
          </a:lstStyle>
          <a:p>
            <a:pPr lvl="0"/>
            <a:r>
              <a:rPr lang="en-US" dirty="0" smtClean="0"/>
              <a:t>July 19, 2012</a:t>
            </a:r>
            <a:endParaRPr lang="en-US" dirty="0"/>
          </a:p>
        </p:txBody>
      </p:sp>
    </p:spTree>
    <p:extLst>
      <p:ext uri="{BB962C8B-B14F-4D97-AF65-F5344CB8AC3E}">
        <p14:creationId xmlns:p14="http://schemas.microsoft.com/office/powerpoint/2010/main" val="21861079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 Boats">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4" name="Text Placeholder 3"/>
          <p:cNvSpPr>
            <a:spLocks noGrp="1"/>
          </p:cNvSpPr>
          <p:nvPr>
            <p:ph type="body" sz="quarter" idx="10"/>
          </p:nvPr>
        </p:nvSpPr>
        <p:spPr>
          <a:xfrm>
            <a:off x="3201988" y="2707457"/>
            <a:ext cx="5484812" cy="1224439"/>
          </a:xfrm>
        </p:spPr>
        <p:txBody>
          <a:bodyPr/>
          <a:lstStyle/>
          <a:p>
            <a:pPr lvl="0"/>
            <a:r>
              <a:rPr lang="en-US" dirty="0" smtClean="0"/>
              <a:t>Click to edit Master text styles</a:t>
            </a:r>
          </a:p>
        </p:txBody>
      </p:sp>
      <p:sp>
        <p:nvSpPr>
          <p:cNvPr id="6" name="Text Placeholder 5"/>
          <p:cNvSpPr>
            <a:spLocks noGrp="1"/>
          </p:cNvSpPr>
          <p:nvPr>
            <p:ph type="body" sz="quarter" idx="11" hasCustomPrompt="1"/>
          </p:nvPr>
        </p:nvSpPr>
        <p:spPr>
          <a:xfrm>
            <a:off x="463550" y="3118590"/>
            <a:ext cx="1293813" cy="752475"/>
          </a:xfrm>
        </p:spPr>
        <p:txBody>
          <a:bodyPr lIns="0" tIns="0" rIns="0" bIns="0">
            <a:normAutofit/>
          </a:bodyPr>
          <a:lstStyle>
            <a:lvl1pPr algn="l">
              <a:defRPr sz="1800" b="1">
                <a:solidFill>
                  <a:schemeClr val="accent1"/>
                </a:solidFill>
              </a:defRPr>
            </a:lvl1pPr>
          </a:lstStyle>
          <a:p>
            <a:pPr lvl="0"/>
            <a:r>
              <a:rPr lang="en-US" dirty="0" smtClean="0"/>
              <a:t>Regional Unit</a:t>
            </a:r>
            <a:endParaRPr lang="en-US" dirty="0"/>
          </a:p>
        </p:txBody>
      </p:sp>
      <p:sp>
        <p:nvSpPr>
          <p:cNvPr id="8" name="Text Placeholder 7"/>
          <p:cNvSpPr>
            <a:spLocks noGrp="1"/>
          </p:cNvSpPr>
          <p:nvPr>
            <p:ph type="body" sz="quarter" idx="12" hasCustomPrompt="1"/>
          </p:nvPr>
        </p:nvSpPr>
        <p:spPr>
          <a:xfrm>
            <a:off x="3201988" y="4282303"/>
            <a:ext cx="5484812" cy="577850"/>
          </a:xfrm>
        </p:spPr>
        <p:txBody>
          <a:bodyPr>
            <a:normAutofit/>
          </a:bodyPr>
          <a:lstStyle>
            <a:lvl1pPr>
              <a:defRPr sz="1800"/>
            </a:lvl1pPr>
          </a:lstStyle>
          <a:p>
            <a:pPr lvl="0"/>
            <a:r>
              <a:rPr lang="en-US" dirty="0" smtClean="0"/>
              <a:t>July 19, 2012</a:t>
            </a:r>
            <a:endParaRPr lang="en-US" dirty="0"/>
          </a:p>
        </p:txBody>
      </p:sp>
    </p:spTree>
    <p:extLst>
      <p:ext uri="{BB962C8B-B14F-4D97-AF65-F5344CB8AC3E}">
        <p14:creationId xmlns:p14="http://schemas.microsoft.com/office/powerpoint/2010/main" val="41553295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 Turtle">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4" name="Text Placeholder 3"/>
          <p:cNvSpPr>
            <a:spLocks noGrp="1"/>
          </p:cNvSpPr>
          <p:nvPr>
            <p:ph type="body" sz="quarter" idx="10"/>
          </p:nvPr>
        </p:nvSpPr>
        <p:spPr>
          <a:xfrm>
            <a:off x="3201988" y="2707457"/>
            <a:ext cx="5484812" cy="1224439"/>
          </a:xfrm>
        </p:spPr>
        <p:txBody>
          <a:bodyPr/>
          <a:lstStyle/>
          <a:p>
            <a:pPr lvl="0"/>
            <a:r>
              <a:rPr lang="en-US" dirty="0" smtClean="0"/>
              <a:t>Click to edit Master text styles</a:t>
            </a:r>
          </a:p>
        </p:txBody>
      </p:sp>
      <p:sp>
        <p:nvSpPr>
          <p:cNvPr id="6" name="Text Placeholder 5"/>
          <p:cNvSpPr>
            <a:spLocks noGrp="1"/>
          </p:cNvSpPr>
          <p:nvPr>
            <p:ph type="body" sz="quarter" idx="11" hasCustomPrompt="1"/>
          </p:nvPr>
        </p:nvSpPr>
        <p:spPr>
          <a:xfrm>
            <a:off x="463550" y="3118590"/>
            <a:ext cx="1293813" cy="752475"/>
          </a:xfrm>
        </p:spPr>
        <p:txBody>
          <a:bodyPr lIns="0" tIns="0" rIns="0" bIns="0">
            <a:normAutofit/>
          </a:bodyPr>
          <a:lstStyle>
            <a:lvl1pPr algn="l">
              <a:defRPr sz="1800" b="1">
                <a:solidFill>
                  <a:schemeClr val="accent1"/>
                </a:solidFill>
              </a:defRPr>
            </a:lvl1pPr>
          </a:lstStyle>
          <a:p>
            <a:pPr lvl="0"/>
            <a:r>
              <a:rPr lang="en-US" dirty="0" smtClean="0"/>
              <a:t>Regional Unit</a:t>
            </a:r>
            <a:endParaRPr lang="en-US" dirty="0"/>
          </a:p>
        </p:txBody>
      </p:sp>
      <p:sp>
        <p:nvSpPr>
          <p:cNvPr id="8" name="Text Placeholder 7"/>
          <p:cNvSpPr>
            <a:spLocks noGrp="1"/>
          </p:cNvSpPr>
          <p:nvPr>
            <p:ph type="body" sz="quarter" idx="12" hasCustomPrompt="1"/>
          </p:nvPr>
        </p:nvSpPr>
        <p:spPr>
          <a:xfrm>
            <a:off x="3201988" y="4282303"/>
            <a:ext cx="5484812" cy="577850"/>
          </a:xfrm>
        </p:spPr>
        <p:txBody>
          <a:bodyPr>
            <a:normAutofit/>
          </a:bodyPr>
          <a:lstStyle>
            <a:lvl1pPr>
              <a:defRPr sz="1800"/>
            </a:lvl1pPr>
          </a:lstStyle>
          <a:p>
            <a:pPr lvl="0"/>
            <a:r>
              <a:rPr lang="en-US" dirty="0" smtClean="0"/>
              <a:t>July 19, 2012</a:t>
            </a:r>
            <a:endParaRPr lang="en-US" dirty="0"/>
          </a:p>
        </p:txBody>
      </p:sp>
    </p:spTree>
    <p:extLst>
      <p:ext uri="{BB962C8B-B14F-4D97-AF65-F5344CB8AC3E}">
        <p14:creationId xmlns:p14="http://schemas.microsoft.com/office/powerpoint/2010/main" val="20445555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 Seafood">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4" name="Text Placeholder 3"/>
          <p:cNvSpPr>
            <a:spLocks noGrp="1"/>
          </p:cNvSpPr>
          <p:nvPr>
            <p:ph type="body" sz="quarter" idx="10"/>
          </p:nvPr>
        </p:nvSpPr>
        <p:spPr>
          <a:xfrm>
            <a:off x="3201988" y="2707457"/>
            <a:ext cx="5484812" cy="1224439"/>
          </a:xfrm>
        </p:spPr>
        <p:txBody>
          <a:bodyPr/>
          <a:lstStyle/>
          <a:p>
            <a:pPr lvl="0"/>
            <a:r>
              <a:rPr lang="en-US" dirty="0" smtClean="0"/>
              <a:t>Click to edit Master text styles</a:t>
            </a:r>
          </a:p>
        </p:txBody>
      </p:sp>
      <p:sp>
        <p:nvSpPr>
          <p:cNvPr id="6" name="Text Placeholder 5"/>
          <p:cNvSpPr>
            <a:spLocks noGrp="1"/>
          </p:cNvSpPr>
          <p:nvPr>
            <p:ph type="body" sz="quarter" idx="11" hasCustomPrompt="1"/>
          </p:nvPr>
        </p:nvSpPr>
        <p:spPr>
          <a:xfrm>
            <a:off x="463550" y="3118590"/>
            <a:ext cx="1293813" cy="752475"/>
          </a:xfrm>
        </p:spPr>
        <p:txBody>
          <a:bodyPr lIns="0" tIns="0" rIns="0" bIns="0">
            <a:normAutofit/>
          </a:bodyPr>
          <a:lstStyle>
            <a:lvl1pPr algn="l">
              <a:defRPr sz="1800" b="1">
                <a:solidFill>
                  <a:schemeClr val="accent1"/>
                </a:solidFill>
              </a:defRPr>
            </a:lvl1pPr>
          </a:lstStyle>
          <a:p>
            <a:pPr lvl="0"/>
            <a:r>
              <a:rPr lang="en-US" dirty="0" smtClean="0"/>
              <a:t>Regional Unit</a:t>
            </a:r>
            <a:endParaRPr lang="en-US" dirty="0"/>
          </a:p>
        </p:txBody>
      </p:sp>
      <p:sp>
        <p:nvSpPr>
          <p:cNvPr id="8" name="Text Placeholder 7"/>
          <p:cNvSpPr>
            <a:spLocks noGrp="1"/>
          </p:cNvSpPr>
          <p:nvPr>
            <p:ph type="body" sz="quarter" idx="12" hasCustomPrompt="1"/>
          </p:nvPr>
        </p:nvSpPr>
        <p:spPr>
          <a:xfrm>
            <a:off x="3201988" y="4282303"/>
            <a:ext cx="5484812" cy="577850"/>
          </a:xfrm>
        </p:spPr>
        <p:txBody>
          <a:bodyPr>
            <a:normAutofit/>
          </a:bodyPr>
          <a:lstStyle>
            <a:lvl1pPr>
              <a:defRPr sz="1800"/>
            </a:lvl1pPr>
          </a:lstStyle>
          <a:p>
            <a:pPr lvl="0"/>
            <a:r>
              <a:rPr lang="en-US" dirty="0" smtClean="0"/>
              <a:t>July 19, 2012</a:t>
            </a:r>
            <a:endParaRPr lang="en-US" dirty="0"/>
          </a:p>
        </p:txBody>
      </p:sp>
    </p:spTree>
    <p:extLst>
      <p:ext uri="{BB962C8B-B14F-4D97-AF65-F5344CB8AC3E}">
        <p14:creationId xmlns:p14="http://schemas.microsoft.com/office/powerpoint/2010/main" val="28176384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 Fish">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4" name="Text Placeholder 3"/>
          <p:cNvSpPr>
            <a:spLocks noGrp="1"/>
          </p:cNvSpPr>
          <p:nvPr>
            <p:ph type="body" sz="quarter" idx="10"/>
          </p:nvPr>
        </p:nvSpPr>
        <p:spPr>
          <a:xfrm>
            <a:off x="3201988" y="2707457"/>
            <a:ext cx="5484812" cy="1224439"/>
          </a:xfrm>
        </p:spPr>
        <p:txBody>
          <a:bodyPr/>
          <a:lstStyle/>
          <a:p>
            <a:pPr lvl="0"/>
            <a:r>
              <a:rPr lang="en-US" dirty="0" smtClean="0"/>
              <a:t>Click to edit Master text styles</a:t>
            </a:r>
          </a:p>
        </p:txBody>
      </p:sp>
      <p:sp>
        <p:nvSpPr>
          <p:cNvPr id="6" name="Text Placeholder 5"/>
          <p:cNvSpPr>
            <a:spLocks noGrp="1"/>
          </p:cNvSpPr>
          <p:nvPr>
            <p:ph type="body" sz="quarter" idx="11" hasCustomPrompt="1"/>
          </p:nvPr>
        </p:nvSpPr>
        <p:spPr>
          <a:xfrm>
            <a:off x="463550" y="3118590"/>
            <a:ext cx="1293813" cy="752475"/>
          </a:xfrm>
        </p:spPr>
        <p:txBody>
          <a:bodyPr lIns="0" tIns="0" rIns="0" bIns="0">
            <a:normAutofit/>
          </a:bodyPr>
          <a:lstStyle>
            <a:lvl1pPr algn="l">
              <a:defRPr sz="1800" b="1">
                <a:solidFill>
                  <a:schemeClr val="accent1"/>
                </a:solidFill>
              </a:defRPr>
            </a:lvl1pPr>
          </a:lstStyle>
          <a:p>
            <a:pPr lvl="0"/>
            <a:r>
              <a:rPr lang="en-US" dirty="0" smtClean="0"/>
              <a:t>Regional Unit</a:t>
            </a:r>
            <a:endParaRPr lang="en-US" dirty="0"/>
          </a:p>
        </p:txBody>
      </p:sp>
      <p:sp>
        <p:nvSpPr>
          <p:cNvPr id="8" name="Text Placeholder 7"/>
          <p:cNvSpPr>
            <a:spLocks noGrp="1"/>
          </p:cNvSpPr>
          <p:nvPr>
            <p:ph type="body" sz="quarter" idx="12" hasCustomPrompt="1"/>
          </p:nvPr>
        </p:nvSpPr>
        <p:spPr>
          <a:xfrm>
            <a:off x="3201988" y="4282303"/>
            <a:ext cx="5484812" cy="577850"/>
          </a:xfrm>
        </p:spPr>
        <p:txBody>
          <a:bodyPr>
            <a:normAutofit/>
          </a:bodyPr>
          <a:lstStyle>
            <a:lvl1pPr>
              <a:defRPr sz="1800"/>
            </a:lvl1pPr>
          </a:lstStyle>
          <a:p>
            <a:pPr lvl="0"/>
            <a:r>
              <a:rPr lang="en-US" dirty="0" smtClean="0"/>
              <a:t>July 19, 2012</a:t>
            </a:r>
            <a:endParaRPr lang="en-US" dirty="0"/>
          </a:p>
        </p:txBody>
      </p:sp>
    </p:spTree>
    <p:extLst>
      <p:ext uri="{BB962C8B-B14F-4D97-AF65-F5344CB8AC3E}">
        <p14:creationId xmlns:p14="http://schemas.microsoft.com/office/powerpoint/2010/main" val="4105196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 Dark">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FFFFFF"/>
                </a:solidFill>
              </a:defRPr>
            </a:lvl1pPr>
          </a:lstStyle>
          <a:p>
            <a:r>
              <a:rPr lang="en-US" dirty="0" smtClean="0"/>
              <a:t>Click to edit Master title style</a:t>
            </a:r>
            <a:endParaRPr lang="en-US" dirty="0"/>
          </a:p>
        </p:txBody>
      </p:sp>
      <p:sp>
        <p:nvSpPr>
          <p:cNvPr id="4" name="Text Placeholder 3"/>
          <p:cNvSpPr>
            <a:spLocks noGrp="1"/>
          </p:cNvSpPr>
          <p:nvPr>
            <p:ph type="body" sz="quarter" idx="10"/>
          </p:nvPr>
        </p:nvSpPr>
        <p:spPr>
          <a:xfrm>
            <a:off x="3201988" y="2707457"/>
            <a:ext cx="5484812" cy="1224439"/>
          </a:xfrm>
        </p:spPr>
        <p:txBody>
          <a:bodyPr/>
          <a:lstStyle>
            <a:lvl1pPr>
              <a:defRPr>
                <a:solidFill>
                  <a:srgbClr val="FFFFFF"/>
                </a:solidFill>
              </a:defRPr>
            </a:lvl1pPr>
          </a:lstStyle>
          <a:p>
            <a:pPr lvl="0"/>
            <a:r>
              <a:rPr lang="en-US" dirty="0" smtClean="0"/>
              <a:t>Click to edit Master text styles</a:t>
            </a:r>
          </a:p>
        </p:txBody>
      </p:sp>
      <p:sp>
        <p:nvSpPr>
          <p:cNvPr id="6" name="Text Placeholder 5"/>
          <p:cNvSpPr>
            <a:spLocks noGrp="1"/>
          </p:cNvSpPr>
          <p:nvPr>
            <p:ph type="body" sz="quarter" idx="11" hasCustomPrompt="1"/>
          </p:nvPr>
        </p:nvSpPr>
        <p:spPr>
          <a:xfrm>
            <a:off x="463550" y="3118590"/>
            <a:ext cx="1293813" cy="752475"/>
          </a:xfrm>
        </p:spPr>
        <p:txBody>
          <a:bodyPr lIns="0" tIns="0" rIns="0" bIns="0">
            <a:normAutofit/>
          </a:bodyPr>
          <a:lstStyle>
            <a:lvl1pPr algn="l">
              <a:defRPr sz="1800" b="1">
                <a:solidFill>
                  <a:schemeClr val="bg1"/>
                </a:solidFill>
              </a:defRPr>
            </a:lvl1pPr>
          </a:lstStyle>
          <a:p>
            <a:pPr lvl="0"/>
            <a:r>
              <a:rPr lang="en-US" dirty="0" smtClean="0"/>
              <a:t>Regional Unit</a:t>
            </a:r>
            <a:endParaRPr lang="en-US" dirty="0"/>
          </a:p>
        </p:txBody>
      </p:sp>
      <p:sp>
        <p:nvSpPr>
          <p:cNvPr id="8" name="Text Placeholder 7"/>
          <p:cNvSpPr>
            <a:spLocks noGrp="1"/>
          </p:cNvSpPr>
          <p:nvPr>
            <p:ph type="body" sz="quarter" idx="12" hasCustomPrompt="1"/>
          </p:nvPr>
        </p:nvSpPr>
        <p:spPr>
          <a:xfrm>
            <a:off x="3201988" y="4282303"/>
            <a:ext cx="5484812" cy="577850"/>
          </a:xfrm>
        </p:spPr>
        <p:txBody>
          <a:bodyPr>
            <a:normAutofit/>
          </a:bodyPr>
          <a:lstStyle>
            <a:lvl1pPr>
              <a:defRPr sz="1800">
                <a:solidFill>
                  <a:srgbClr val="FFFFFF"/>
                </a:solidFill>
              </a:defRPr>
            </a:lvl1pPr>
          </a:lstStyle>
          <a:p>
            <a:pPr lvl="0"/>
            <a:r>
              <a:rPr lang="en-US" dirty="0" smtClean="0"/>
              <a:t>July 19, 2012</a:t>
            </a:r>
            <a:endParaRPr lang="en-US" dirty="0"/>
          </a:p>
        </p:txBody>
      </p:sp>
      <p:sp>
        <p:nvSpPr>
          <p:cNvPr id="7" name="Freeform 6"/>
          <p:cNvSpPr/>
          <p:nvPr userDrawn="1"/>
        </p:nvSpPr>
        <p:spPr>
          <a:xfrm>
            <a:off x="-9190" y="4417160"/>
            <a:ext cx="9170673" cy="2457785"/>
          </a:xfrm>
          <a:custGeom>
            <a:avLst/>
            <a:gdLst>
              <a:gd name="connsiteX0" fmla="*/ 0 w 10289745"/>
              <a:gd name="connsiteY0" fmla="*/ 2348314 h 2694297"/>
              <a:gd name="connsiteX1" fmla="*/ 9145997 w 10289745"/>
              <a:gd name="connsiteY1" fmla="*/ 81 h 2694297"/>
              <a:gd name="connsiteX2" fmla="*/ 9145997 w 10289745"/>
              <a:gd name="connsiteY2" fmla="*/ 2436173 h 2694297"/>
              <a:gd name="connsiteX3" fmla="*/ 0 w 10289745"/>
              <a:gd name="connsiteY3" fmla="*/ 2348314 h 2694297"/>
              <a:gd name="connsiteX0" fmla="*/ 0 w 10289745"/>
              <a:gd name="connsiteY0" fmla="*/ 2348233 h 2694216"/>
              <a:gd name="connsiteX1" fmla="*/ 9145997 w 10289745"/>
              <a:gd name="connsiteY1" fmla="*/ 0 h 2694216"/>
              <a:gd name="connsiteX2" fmla="*/ 9145997 w 10289745"/>
              <a:gd name="connsiteY2" fmla="*/ 2436092 h 2694216"/>
              <a:gd name="connsiteX3" fmla="*/ 0 w 10289745"/>
              <a:gd name="connsiteY3" fmla="*/ 2348233 h 2694216"/>
              <a:gd name="connsiteX0" fmla="*/ 0 w 10289745"/>
              <a:gd name="connsiteY0" fmla="*/ 2348233 h 2694216"/>
              <a:gd name="connsiteX1" fmla="*/ 9145997 w 10289745"/>
              <a:gd name="connsiteY1" fmla="*/ 0 h 2694216"/>
              <a:gd name="connsiteX2" fmla="*/ 9145997 w 10289745"/>
              <a:gd name="connsiteY2" fmla="*/ 2436092 h 2694216"/>
              <a:gd name="connsiteX3" fmla="*/ 0 w 10289745"/>
              <a:gd name="connsiteY3" fmla="*/ 2348233 h 2694216"/>
              <a:gd name="connsiteX0" fmla="*/ 2 w 10271923"/>
              <a:gd name="connsiteY0" fmla="*/ 1961048 h 2259210"/>
              <a:gd name="connsiteX1" fmla="*/ 9115022 w 10271923"/>
              <a:gd name="connsiteY1" fmla="*/ 0 h 2259210"/>
              <a:gd name="connsiteX2" fmla="*/ 9145999 w 10271923"/>
              <a:gd name="connsiteY2" fmla="*/ 2048907 h 2259210"/>
              <a:gd name="connsiteX3" fmla="*/ 2 w 10271923"/>
              <a:gd name="connsiteY3" fmla="*/ 1961048 h 2259210"/>
              <a:gd name="connsiteX0" fmla="*/ 2 w 10302372"/>
              <a:gd name="connsiteY0" fmla="*/ 2355976 h 2702917"/>
              <a:gd name="connsiteX1" fmla="*/ 9169232 w 10302372"/>
              <a:gd name="connsiteY1" fmla="*/ 0 h 2702917"/>
              <a:gd name="connsiteX2" fmla="*/ 9145999 w 10302372"/>
              <a:gd name="connsiteY2" fmla="*/ 2443835 h 2702917"/>
              <a:gd name="connsiteX3" fmla="*/ 2 w 10302372"/>
              <a:gd name="connsiteY3" fmla="*/ 2355976 h 2702917"/>
              <a:gd name="connsiteX0" fmla="*/ 2 w 10302372"/>
              <a:gd name="connsiteY0" fmla="*/ 2355976 h 2702917"/>
              <a:gd name="connsiteX1" fmla="*/ 9169232 w 10302372"/>
              <a:gd name="connsiteY1" fmla="*/ 0 h 2702917"/>
              <a:gd name="connsiteX2" fmla="*/ 9145999 w 10302372"/>
              <a:gd name="connsiteY2" fmla="*/ 2443835 h 2702917"/>
              <a:gd name="connsiteX3" fmla="*/ 2 w 10302372"/>
              <a:gd name="connsiteY3" fmla="*/ 2355976 h 2702917"/>
              <a:gd name="connsiteX0" fmla="*/ 2 w 10302372"/>
              <a:gd name="connsiteY0" fmla="*/ 2355976 h 2702917"/>
              <a:gd name="connsiteX1" fmla="*/ 9169232 w 10302372"/>
              <a:gd name="connsiteY1" fmla="*/ 0 h 2702917"/>
              <a:gd name="connsiteX2" fmla="*/ 9145999 w 10302372"/>
              <a:gd name="connsiteY2" fmla="*/ 2443835 h 2702917"/>
              <a:gd name="connsiteX3" fmla="*/ 2 w 10302372"/>
              <a:gd name="connsiteY3" fmla="*/ 2355976 h 2702917"/>
              <a:gd name="connsiteX0" fmla="*/ 1 w 10359948"/>
              <a:gd name="connsiteY0" fmla="*/ 2534080 h 2803153"/>
              <a:gd name="connsiteX1" fmla="*/ 9223441 w 10359948"/>
              <a:gd name="connsiteY1" fmla="*/ 0 h 2803153"/>
              <a:gd name="connsiteX2" fmla="*/ 9200208 w 10359948"/>
              <a:gd name="connsiteY2" fmla="*/ 2443835 h 2803153"/>
              <a:gd name="connsiteX3" fmla="*/ 1 w 10359948"/>
              <a:gd name="connsiteY3" fmla="*/ 2534080 h 2803153"/>
              <a:gd name="connsiteX0" fmla="*/ 2 w 10302373"/>
              <a:gd name="connsiteY0" fmla="*/ 2371463 h 2710654"/>
              <a:gd name="connsiteX1" fmla="*/ 9169233 w 10302373"/>
              <a:gd name="connsiteY1" fmla="*/ 0 h 2710654"/>
              <a:gd name="connsiteX2" fmla="*/ 9146000 w 10302373"/>
              <a:gd name="connsiteY2" fmla="*/ 2443835 h 2710654"/>
              <a:gd name="connsiteX3" fmla="*/ 2 w 10302373"/>
              <a:gd name="connsiteY3" fmla="*/ 2371463 h 2710654"/>
              <a:gd name="connsiteX0" fmla="*/ 22101 w 10324472"/>
              <a:gd name="connsiteY0" fmla="*/ 2371463 h 2601940"/>
              <a:gd name="connsiteX1" fmla="*/ 9191332 w 10324472"/>
              <a:gd name="connsiteY1" fmla="*/ 0 h 2601940"/>
              <a:gd name="connsiteX2" fmla="*/ 9168099 w 10324472"/>
              <a:gd name="connsiteY2" fmla="*/ 2443835 h 2601940"/>
              <a:gd name="connsiteX3" fmla="*/ 22101 w 10324472"/>
              <a:gd name="connsiteY3" fmla="*/ 2371463 h 2601940"/>
              <a:gd name="connsiteX0" fmla="*/ 454248 w 10756619"/>
              <a:gd name="connsiteY0" fmla="*/ 2371463 h 2635640"/>
              <a:gd name="connsiteX1" fmla="*/ 9623479 w 10756619"/>
              <a:gd name="connsiteY1" fmla="*/ 0 h 2635640"/>
              <a:gd name="connsiteX2" fmla="*/ 9600246 w 10756619"/>
              <a:gd name="connsiteY2" fmla="*/ 2443835 h 2635640"/>
              <a:gd name="connsiteX3" fmla="*/ 2243166 w 10756619"/>
              <a:gd name="connsiteY3" fmla="*/ 2466974 h 2635640"/>
              <a:gd name="connsiteX4" fmla="*/ 454248 w 10756619"/>
              <a:gd name="connsiteY4" fmla="*/ 2371463 h 2635640"/>
              <a:gd name="connsiteX0" fmla="*/ 1153431 w 11456764"/>
              <a:gd name="connsiteY0" fmla="*/ 2371463 h 2641277"/>
              <a:gd name="connsiteX1" fmla="*/ 10322662 w 11456764"/>
              <a:gd name="connsiteY1" fmla="*/ 0 h 2641277"/>
              <a:gd name="connsiteX2" fmla="*/ 10299429 w 11456764"/>
              <a:gd name="connsiteY2" fmla="*/ 2443835 h 2641277"/>
              <a:gd name="connsiteX3" fmla="*/ 1137944 w 11456764"/>
              <a:gd name="connsiteY3" fmla="*/ 2482461 h 2641277"/>
              <a:gd name="connsiteX4" fmla="*/ 1153431 w 11456764"/>
              <a:gd name="connsiteY4" fmla="*/ 2371463 h 2641277"/>
              <a:gd name="connsiteX0" fmla="*/ 15487 w 10318820"/>
              <a:gd name="connsiteY0" fmla="*/ 2371463 h 2641277"/>
              <a:gd name="connsiteX1" fmla="*/ 9184718 w 10318820"/>
              <a:gd name="connsiteY1" fmla="*/ 0 h 2641277"/>
              <a:gd name="connsiteX2" fmla="*/ 9161485 w 10318820"/>
              <a:gd name="connsiteY2" fmla="*/ 2443835 h 2641277"/>
              <a:gd name="connsiteX3" fmla="*/ 0 w 10318820"/>
              <a:gd name="connsiteY3" fmla="*/ 2482461 h 2641277"/>
              <a:gd name="connsiteX4" fmla="*/ 15487 w 10318820"/>
              <a:gd name="connsiteY4" fmla="*/ 2371463 h 2641277"/>
              <a:gd name="connsiteX0" fmla="*/ 15487 w 10318820"/>
              <a:gd name="connsiteY0" fmla="*/ 2371463 h 2641277"/>
              <a:gd name="connsiteX1" fmla="*/ 9184718 w 10318820"/>
              <a:gd name="connsiteY1" fmla="*/ 0 h 2641277"/>
              <a:gd name="connsiteX2" fmla="*/ 9161485 w 10318820"/>
              <a:gd name="connsiteY2" fmla="*/ 2443835 h 2641277"/>
              <a:gd name="connsiteX3" fmla="*/ 0 w 10318820"/>
              <a:gd name="connsiteY3" fmla="*/ 2482461 h 2641277"/>
              <a:gd name="connsiteX4" fmla="*/ 15487 w 10318820"/>
              <a:gd name="connsiteY4" fmla="*/ 2371463 h 2641277"/>
              <a:gd name="connsiteX0" fmla="*/ 15487 w 10318820"/>
              <a:gd name="connsiteY0" fmla="*/ 2371463 h 2641277"/>
              <a:gd name="connsiteX1" fmla="*/ 9184718 w 10318820"/>
              <a:gd name="connsiteY1" fmla="*/ 0 h 2641277"/>
              <a:gd name="connsiteX2" fmla="*/ 9161485 w 10318820"/>
              <a:gd name="connsiteY2" fmla="*/ 2443835 h 2641277"/>
              <a:gd name="connsiteX3" fmla="*/ 0 w 10318820"/>
              <a:gd name="connsiteY3" fmla="*/ 2482461 h 2641277"/>
              <a:gd name="connsiteX4" fmla="*/ 15487 w 10318820"/>
              <a:gd name="connsiteY4" fmla="*/ 2371463 h 2641277"/>
              <a:gd name="connsiteX0" fmla="*/ 15487 w 10318820"/>
              <a:gd name="connsiteY0" fmla="*/ 2371463 h 2641277"/>
              <a:gd name="connsiteX1" fmla="*/ 9184718 w 10318820"/>
              <a:gd name="connsiteY1" fmla="*/ 0 h 2641277"/>
              <a:gd name="connsiteX2" fmla="*/ 9161485 w 10318820"/>
              <a:gd name="connsiteY2" fmla="*/ 2443835 h 2641277"/>
              <a:gd name="connsiteX3" fmla="*/ 0 w 10318820"/>
              <a:gd name="connsiteY3" fmla="*/ 2482461 h 2641277"/>
              <a:gd name="connsiteX4" fmla="*/ 15487 w 10318820"/>
              <a:gd name="connsiteY4" fmla="*/ 2371463 h 2641277"/>
              <a:gd name="connsiteX0" fmla="*/ 15487 w 10318820"/>
              <a:gd name="connsiteY0" fmla="*/ 2371463 h 2482461"/>
              <a:gd name="connsiteX1" fmla="*/ 9184718 w 10318820"/>
              <a:gd name="connsiteY1" fmla="*/ 0 h 2482461"/>
              <a:gd name="connsiteX2" fmla="*/ 9161485 w 10318820"/>
              <a:gd name="connsiteY2" fmla="*/ 2443835 h 2482461"/>
              <a:gd name="connsiteX3" fmla="*/ 0 w 10318820"/>
              <a:gd name="connsiteY3" fmla="*/ 2482461 h 2482461"/>
              <a:gd name="connsiteX4" fmla="*/ 15487 w 10318820"/>
              <a:gd name="connsiteY4" fmla="*/ 2371463 h 2482461"/>
              <a:gd name="connsiteX0" fmla="*/ 15487 w 10252186"/>
              <a:gd name="connsiteY0" fmla="*/ 2371463 h 2482461"/>
              <a:gd name="connsiteX1" fmla="*/ 9184718 w 10252186"/>
              <a:gd name="connsiteY1" fmla="*/ 0 h 2482461"/>
              <a:gd name="connsiteX2" fmla="*/ 9022088 w 10252186"/>
              <a:gd name="connsiteY2" fmla="*/ 2242499 h 2482461"/>
              <a:gd name="connsiteX3" fmla="*/ 0 w 10252186"/>
              <a:gd name="connsiteY3" fmla="*/ 2482461 h 2482461"/>
              <a:gd name="connsiteX4" fmla="*/ 15487 w 10252186"/>
              <a:gd name="connsiteY4" fmla="*/ 2371463 h 2482461"/>
              <a:gd name="connsiteX0" fmla="*/ 15487 w 10311181"/>
              <a:gd name="connsiteY0" fmla="*/ 2371463 h 2482461"/>
              <a:gd name="connsiteX1" fmla="*/ 9184718 w 10311181"/>
              <a:gd name="connsiteY1" fmla="*/ 0 h 2482461"/>
              <a:gd name="connsiteX2" fmla="*/ 9145996 w 10311181"/>
              <a:gd name="connsiteY2" fmla="*/ 2443835 h 2482461"/>
              <a:gd name="connsiteX3" fmla="*/ 0 w 10311181"/>
              <a:gd name="connsiteY3" fmla="*/ 2482461 h 2482461"/>
              <a:gd name="connsiteX4" fmla="*/ 15487 w 10311181"/>
              <a:gd name="connsiteY4" fmla="*/ 2371463 h 2482461"/>
              <a:gd name="connsiteX0" fmla="*/ 15487 w 9184718"/>
              <a:gd name="connsiteY0" fmla="*/ 2371463 h 2482461"/>
              <a:gd name="connsiteX1" fmla="*/ 9184718 w 9184718"/>
              <a:gd name="connsiteY1" fmla="*/ 0 h 2482461"/>
              <a:gd name="connsiteX2" fmla="*/ 9145996 w 9184718"/>
              <a:gd name="connsiteY2" fmla="*/ 2443835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15487 w 9184718"/>
              <a:gd name="connsiteY0" fmla="*/ 2371463 h 2482461"/>
              <a:gd name="connsiteX1" fmla="*/ 9184718 w 9184718"/>
              <a:gd name="connsiteY1" fmla="*/ 0 h 2482461"/>
              <a:gd name="connsiteX2" fmla="*/ 9176973 w 9184718"/>
              <a:gd name="connsiteY2" fmla="*/ 2459323 h 2482461"/>
              <a:gd name="connsiteX3" fmla="*/ 0 w 9184718"/>
              <a:gd name="connsiteY3" fmla="*/ 2482461 h 2482461"/>
              <a:gd name="connsiteX4" fmla="*/ 15487 w 9184718"/>
              <a:gd name="connsiteY4" fmla="*/ 2371463 h 2482461"/>
              <a:gd name="connsiteX0" fmla="*/ 0 w 9215696"/>
              <a:gd name="connsiteY0" fmla="*/ 2371463 h 2482461"/>
              <a:gd name="connsiteX1" fmla="*/ 9215696 w 9215696"/>
              <a:gd name="connsiteY1" fmla="*/ 0 h 2482461"/>
              <a:gd name="connsiteX2" fmla="*/ 9207951 w 9215696"/>
              <a:gd name="connsiteY2" fmla="*/ 2459323 h 2482461"/>
              <a:gd name="connsiteX3" fmla="*/ 30978 w 9215696"/>
              <a:gd name="connsiteY3" fmla="*/ 2482461 h 2482461"/>
              <a:gd name="connsiteX4" fmla="*/ 0 w 9215696"/>
              <a:gd name="connsiteY4" fmla="*/ 2371463 h 2482461"/>
              <a:gd name="connsiteX0" fmla="*/ 0 w 9215696"/>
              <a:gd name="connsiteY0" fmla="*/ 2371463 h 2497949"/>
              <a:gd name="connsiteX1" fmla="*/ 9215696 w 9215696"/>
              <a:gd name="connsiteY1" fmla="*/ 0 h 2497949"/>
              <a:gd name="connsiteX2" fmla="*/ 9207951 w 9215696"/>
              <a:gd name="connsiteY2" fmla="*/ 2459323 h 2497949"/>
              <a:gd name="connsiteX3" fmla="*/ 2 w 9215696"/>
              <a:gd name="connsiteY3" fmla="*/ 2497949 h 2497949"/>
              <a:gd name="connsiteX4" fmla="*/ 0 w 9215696"/>
              <a:gd name="connsiteY4" fmla="*/ 2371463 h 2497949"/>
              <a:gd name="connsiteX0" fmla="*/ 0 w 9215696"/>
              <a:gd name="connsiteY0" fmla="*/ 2371463 h 2474718"/>
              <a:gd name="connsiteX1" fmla="*/ 9215696 w 9215696"/>
              <a:gd name="connsiteY1" fmla="*/ 0 h 2474718"/>
              <a:gd name="connsiteX2" fmla="*/ 9207951 w 9215696"/>
              <a:gd name="connsiteY2" fmla="*/ 2459323 h 2474718"/>
              <a:gd name="connsiteX3" fmla="*/ 30979 w 9215696"/>
              <a:gd name="connsiteY3" fmla="*/ 2474718 h 2474718"/>
              <a:gd name="connsiteX4" fmla="*/ 0 w 9215696"/>
              <a:gd name="connsiteY4" fmla="*/ 2371463 h 2474718"/>
              <a:gd name="connsiteX0" fmla="*/ 0 w 9208117"/>
              <a:gd name="connsiteY0" fmla="*/ 2371463 h 2474718"/>
              <a:gd name="connsiteX1" fmla="*/ 9184719 w 9208117"/>
              <a:gd name="connsiteY1" fmla="*/ 0 h 2474718"/>
              <a:gd name="connsiteX2" fmla="*/ 9207951 w 9208117"/>
              <a:gd name="connsiteY2" fmla="*/ 2459323 h 2474718"/>
              <a:gd name="connsiteX3" fmla="*/ 30979 w 9208117"/>
              <a:gd name="connsiteY3" fmla="*/ 2474718 h 2474718"/>
              <a:gd name="connsiteX4" fmla="*/ 0 w 9208117"/>
              <a:gd name="connsiteY4" fmla="*/ 2371463 h 2474718"/>
              <a:gd name="connsiteX0" fmla="*/ 0 w 9184719"/>
              <a:gd name="connsiteY0" fmla="*/ 2371463 h 2474718"/>
              <a:gd name="connsiteX1" fmla="*/ 9184719 w 9184719"/>
              <a:gd name="connsiteY1" fmla="*/ 0 h 2474718"/>
              <a:gd name="connsiteX2" fmla="*/ 9115020 w 9184719"/>
              <a:gd name="connsiteY2" fmla="*/ 2381886 h 2474718"/>
              <a:gd name="connsiteX3" fmla="*/ 30979 w 9184719"/>
              <a:gd name="connsiteY3" fmla="*/ 2474718 h 2474718"/>
              <a:gd name="connsiteX4" fmla="*/ 0 w 9184719"/>
              <a:gd name="connsiteY4" fmla="*/ 2371463 h 2474718"/>
              <a:gd name="connsiteX0" fmla="*/ 0 w 9184719"/>
              <a:gd name="connsiteY0" fmla="*/ 2371463 h 2474718"/>
              <a:gd name="connsiteX1" fmla="*/ 9184719 w 9184719"/>
              <a:gd name="connsiteY1" fmla="*/ 0 h 2474718"/>
              <a:gd name="connsiteX2" fmla="*/ 9169230 w 9184719"/>
              <a:gd name="connsiteY2" fmla="*/ 2451580 h 2474718"/>
              <a:gd name="connsiteX3" fmla="*/ 30979 w 9184719"/>
              <a:gd name="connsiteY3" fmla="*/ 2474718 h 2474718"/>
              <a:gd name="connsiteX4" fmla="*/ 0 w 9184719"/>
              <a:gd name="connsiteY4" fmla="*/ 2371463 h 2474718"/>
              <a:gd name="connsiteX0" fmla="*/ 0 w 9167786"/>
              <a:gd name="connsiteY0" fmla="*/ 2375696 h 2474718"/>
              <a:gd name="connsiteX1" fmla="*/ 9167786 w 9167786"/>
              <a:gd name="connsiteY1" fmla="*/ 0 h 2474718"/>
              <a:gd name="connsiteX2" fmla="*/ 9152297 w 9167786"/>
              <a:gd name="connsiteY2" fmla="*/ 2451580 h 2474718"/>
              <a:gd name="connsiteX3" fmla="*/ 14046 w 9167786"/>
              <a:gd name="connsiteY3" fmla="*/ 2474718 h 2474718"/>
              <a:gd name="connsiteX4" fmla="*/ 0 w 9167786"/>
              <a:gd name="connsiteY4" fmla="*/ 2375696 h 2474718"/>
              <a:gd name="connsiteX0" fmla="*/ 2887 w 9170673"/>
              <a:gd name="connsiteY0" fmla="*/ 2375696 h 2474718"/>
              <a:gd name="connsiteX1" fmla="*/ 9170673 w 9170673"/>
              <a:gd name="connsiteY1" fmla="*/ 0 h 2474718"/>
              <a:gd name="connsiteX2" fmla="*/ 9155184 w 9170673"/>
              <a:gd name="connsiteY2" fmla="*/ 2451580 h 2474718"/>
              <a:gd name="connsiteX3" fmla="*/ 0 w 9170673"/>
              <a:gd name="connsiteY3" fmla="*/ 2474718 h 2474718"/>
              <a:gd name="connsiteX4" fmla="*/ 2887 w 9170673"/>
              <a:gd name="connsiteY4" fmla="*/ 2375696 h 2474718"/>
              <a:gd name="connsiteX0" fmla="*/ 2887 w 9170673"/>
              <a:gd name="connsiteY0" fmla="*/ 2375696 h 2457785"/>
              <a:gd name="connsiteX1" fmla="*/ 9170673 w 9170673"/>
              <a:gd name="connsiteY1" fmla="*/ 0 h 2457785"/>
              <a:gd name="connsiteX2" fmla="*/ 9155184 w 9170673"/>
              <a:gd name="connsiteY2" fmla="*/ 2451580 h 2457785"/>
              <a:gd name="connsiteX3" fmla="*/ 0 w 9170673"/>
              <a:gd name="connsiteY3" fmla="*/ 2457785 h 2457785"/>
              <a:gd name="connsiteX4" fmla="*/ 2887 w 9170673"/>
              <a:gd name="connsiteY4" fmla="*/ 2375696 h 24577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70673" h="2457785">
                <a:moveTo>
                  <a:pt x="2887" y="2375696"/>
                </a:moveTo>
                <a:cubicBezTo>
                  <a:pt x="23548" y="2372367"/>
                  <a:pt x="7344315" y="2502055"/>
                  <a:pt x="9170673" y="0"/>
                </a:cubicBezTo>
                <a:cubicBezTo>
                  <a:pt x="9168091" y="819774"/>
                  <a:pt x="9157766" y="1631806"/>
                  <a:pt x="9155184" y="2451580"/>
                </a:cubicBezTo>
                <a:lnTo>
                  <a:pt x="0" y="2457785"/>
                </a:lnTo>
                <a:cubicBezTo>
                  <a:pt x="-1" y="2415623"/>
                  <a:pt x="2888" y="2417858"/>
                  <a:pt x="2887" y="2375696"/>
                </a:cubicBezTo>
                <a:close/>
              </a:path>
            </a:pathLst>
          </a:cu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8610791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6.xml"/><Relationship Id="rId7" Type="http://schemas.openxmlformats.org/officeDocument/2006/relationships/theme" Target="../theme/theme2.xml"/><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slideLayout" Target="../slideLayouts/slideLayout9.xml"/><Relationship Id="rId5" Type="http://schemas.openxmlformats.org/officeDocument/2006/relationships/slideLayout" Target="../slideLayouts/slideLayout8.xml"/><Relationship Id="rId4" Type="http://schemas.openxmlformats.org/officeDocument/2006/relationships/slideLayout" Target="../slideLayouts/slideLayout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7.xml"/><Relationship Id="rId3" Type="http://schemas.openxmlformats.org/officeDocument/2006/relationships/slideLayout" Target="../slideLayouts/slideLayout12.xml"/><Relationship Id="rId7" Type="http://schemas.openxmlformats.org/officeDocument/2006/relationships/slideLayout" Target="../slideLayouts/slideLayout16.xml"/><Relationship Id="rId12" Type="http://schemas.openxmlformats.org/officeDocument/2006/relationships/theme" Target="../theme/theme3.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5" Type="http://schemas.openxmlformats.org/officeDocument/2006/relationships/slideLayout" Target="../slideLayouts/slideLayout14.xml"/><Relationship Id="rId10" Type="http://schemas.openxmlformats.org/officeDocument/2006/relationships/slideLayout" Target="../slideLayouts/slideLayout19.xml"/><Relationship Id="rId4" Type="http://schemas.openxmlformats.org/officeDocument/2006/relationships/slideLayout" Target="../slideLayouts/slideLayout13.xml"/><Relationship Id="rId9"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457200"/>
            <a:ext cx="8229600" cy="676014"/>
          </a:xfrm>
          <a:prstGeom prst="rect">
            <a:avLst/>
          </a:prstGeom>
        </p:spPr>
        <p:txBody>
          <a:bodyPr vert="horz" lIns="91440" tIns="45720" rIns="91440" bIns="45720" rtlCol="0" anchor="t" anchorCtr="0">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207293"/>
            <a:ext cx="8229600" cy="4525963"/>
          </a:xfrm>
          <a:prstGeom prst="rect">
            <a:avLst/>
          </a:prstGeom>
        </p:spPr>
        <p:txBody>
          <a:bodyPr vert="horz" lIns="91440" tIns="45720" rIns="91440" bIns="45720" rtlCol="0">
            <a:normAutofit/>
          </a:bodyPr>
          <a:lstStyle/>
          <a:p>
            <a:pPr lvl="0"/>
            <a:r>
              <a:rPr lang="en-US" dirty="0" smtClean="0"/>
              <a:t>Click to edit Master text styles</a:t>
            </a:r>
          </a:p>
        </p:txBody>
      </p:sp>
    </p:spTree>
    <p:extLst>
      <p:ext uri="{BB962C8B-B14F-4D97-AF65-F5344CB8AC3E}">
        <p14:creationId xmlns:p14="http://schemas.microsoft.com/office/powerpoint/2010/main" val="3033586885"/>
      </p:ext>
    </p:extLst>
  </p:cSld>
  <p:clrMap bg1="lt1" tx1="dk1" bg2="lt2" tx2="dk2" accent1="accent1" accent2="accent2" accent3="accent3" accent4="accent4" accent5="accent5" accent6="accent6" hlink="hlink" folHlink="folHlink"/>
  <p:sldLayoutIdLst>
    <p:sldLayoutId id="2147483684" r:id="rId1"/>
    <p:sldLayoutId id="2147483685" r:id="rId2"/>
    <p:sldLayoutId id="2147483687" r:id="rId3"/>
  </p:sldLayoutIdLst>
  <p:hf hdr="0"/>
  <p:txStyles>
    <p:titleStyle>
      <a:lvl1pPr algn="l" defTabSz="457200" rtl="0" eaLnBrk="1" latinLnBrk="0" hangingPunct="1">
        <a:spcBef>
          <a:spcPct val="0"/>
        </a:spcBef>
        <a:buNone/>
        <a:defRPr sz="3600" b="1" i="0" kern="1200">
          <a:solidFill>
            <a:srgbClr val="FFFFFF"/>
          </a:solidFill>
          <a:latin typeface="+mj-lt"/>
          <a:ea typeface="+mj-ea"/>
          <a:cs typeface="Arial Narrow Bold"/>
        </a:defRPr>
      </a:lvl1pPr>
    </p:titleStyle>
    <p:bodyStyle>
      <a:lvl1pPr marL="0" indent="0" algn="r" defTabSz="457200" rtl="0" eaLnBrk="1" latinLnBrk="0" hangingPunct="1">
        <a:spcBef>
          <a:spcPct val="20000"/>
        </a:spcBef>
        <a:buFont typeface="Arial"/>
        <a:buNone/>
        <a:defRPr sz="2000" kern="1200">
          <a:solidFill>
            <a:srgbClr val="FFFFFF"/>
          </a:solidFill>
          <a:latin typeface="+mn-lt"/>
          <a:ea typeface="+mn-ea"/>
          <a:cs typeface="+mn-cs"/>
        </a:defRPr>
      </a:lvl1pPr>
      <a:lvl2pPr marL="742950" indent="-285750" algn="l" defTabSz="457200" rtl="0" eaLnBrk="1" latinLnBrk="0" hangingPunct="1">
        <a:spcBef>
          <a:spcPct val="20000"/>
        </a:spcBef>
        <a:buFont typeface="Arial"/>
        <a:buChar char="•"/>
        <a:defRPr sz="3200" kern="1200">
          <a:solidFill>
            <a:schemeClr val="tx2"/>
          </a:solidFill>
          <a:latin typeface="+mn-lt"/>
          <a:ea typeface="+mn-ea"/>
          <a:cs typeface="+mn-cs"/>
        </a:defRPr>
      </a:lvl2pPr>
      <a:lvl3pPr marL="1143000" indent="-228600" algn="l" defTabSz="457200" rtl="0" eaLnBrk="1" latinLnBrk="0" hangingPunct="1">
        <a:spcBef>
          <a:spcPct val="20000"/>
        </a:spcBef>
        <a:buFont typeface="Arial"/>
        <a:buChar char="•"/>
        <a:defRPr sz="2800" kern="1200">
          <a:solidFill>
            <a:schemeClr val="tx2"/>
          </a:solidFill>
          <a:latin typeface="+mn-lt"/>
          <a:ea typeface="+mn-ea"/>
          <a:cs typeface="+mn-cs"/>
        </a:defRPr>
      </a:lvl3pPr>
      <a:lvl4pPr marL="1600200" indent="-228600" algn="l" defTabSz="457200" rtl="0" eaLnBrk="1" latinLnBrk="0" hangingPunct="1">
        <a:spcBef>
          <a:spcPct val="20000"/>
        </a:spcBef>
        <a:buFont typeface="Arial"/>
        <a:buChar char="•"/>
        <a:defRPr sz="2800" kern="1200">
          <a:solidFill>
            <a:schemeClr val="tx2"/>
          </a:solidFill>
          <a:latin typeface="+mn-lt"/>
          <a:ea typeface="+mn-ea"/>
          <a:cs typeface="+mn-cs"/>
        </a:defRPr>
      </a:lvl4pPr>
      <a:lvl5pPr marL="2057400" indent="-228600" algn="l" defTabSz="457200" rtl="0" eaLnBrk="1" latinLnBrk="0" hangingPunct="1">
        <a:spcBef>
          <a:spcPct val="20000"/>
        </a:spcBef>
        <a:buFont typeface="Arial"/>
        <a:buChar char="•"/>
        <a:defRPr sz="2800" kern="1200">
          <a:solidFill>
            <a:schemeClr val="tx2"/>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rotWithShape="1">
          <a:blip r:embed="rId8"/>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201682" y="1141666"/>
            <a:ext cx="5485118" cy="1398472"/>
          </a:xfrm>
          <a:prstGeom prst="rect">
            <a:avLst/>
          </a:prstGeom>
        </p:spPr>
        <p:txBody>
          <a:bodyPr vert="horz" lIns="91440" tIns="45720" rIns="91440" bIns="45720" rtlCol="0" anchor="t" anchorCtr="0">
            <a:no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3201682" y="2631403"/>
            <a:ext cx="5485117" cy="1277675"/>
          </a:xfrm>
          <a:prstGeom prst="rect">
            <a:avLst/>
          </a:prstGeom>
        </p:spPr>
        <p:txBody>
          <a:bodyPr vert="horz" lIns="91440" tIns="45720" rIns="91440" bIns="45720" rtlCol="0">
            <a:normAutofit/>
          </a:bodyPr>
          <a:lstStyle/>
          <a:p>
            <a:pPr lvl="0"/>
            <a:r>
              <a:rPr lang="en-US" dirty="0" smtClean="0"/>
              <a:t>Click to edit Master text styles</a:t>
            </a:r>
          </a:p>
        </p:txBody>
      </p:sp>
    </p:spTree>
    <p:extLst>
      <p:ext uri="{BB962C8B-B14F-4D97-AF65-F5344CB8AC3E}">
        <p14:creationId xmlns:p14="http://schemas.microsoft.com/office/powerpoint/2010/main" val="3110462366"/>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8" r:id="rId6"/>
  </p:sldLayoutIdLst>
  <p:hf hdr="0"/>
  <p:txStyles>
    <p:titleStyle>
      <a:lvl1pPr algn="r" defTabSz="457200" rtl="0" eaLnBrk="1" latinLnBrk="0" hangingPunct="1">
        <a:lnSpc>
          <a:spcPct val="80000"/>
        </a:lnSpc>
        <a:spcBef>
          <a:spcPct val="0"/>
        </a:spcBef>
        <a:buNone/>
        <a:defRPr sz="4400" b="1" i="0" kern="1200">
          <a:solidFill>
            <a:schemeClr val="accent1"/>
          </a:solidFill>
          <a:latin typeface="+mj-lt"/>
          <a:ea typeface="+mj-ea"/>
          <a:cs typeface="Arial Narrow Bold"/>
        </a:defRPr>
      </a:lvl1pPr>
    </p:titleStyle>
    <p:bodyStyle>
      <a:lvl1pPr marL="0" indent="0" algn="r" defTabSz="457200" rtl="0" eaLnBrk="1" latinLnBrk="0" hangingPunct="1">
        <a:spcBef>
          <a:spcPct val="20000"/>
        </a:spcBef>
        <a:buFont typeface="Arial"/>
        <a:buNone/>
        <a:defRPr sz="2400" kern="1200">
          <a:solidFill>
            <a:schemeClr val="tx2"/>
          </a:solidFill>
          <a:latin typeface="+mn-lt"/>
          <a:ea typeface="+mn-ea"/>
          <a:cs typeface="+mn-cs"/>
        </a:defRPr>
      </a:lvl1pPr>
      <a:lvl2pPr marL="742950" indent="-285750" algn="l" defTabSz="457200" rtl="0" eaLnBrk="1" latinLnBrk="0" hangingPunct="1">
        <a:spcBef>
          <a:spcPct val="20000"/>
        </a:spcBef>
        <a:buFont typeface="Arial"/>
        <a:buChar char="•"/>
        <a:defRPr sz="3200" kern="1200">
          <a:solidFill>
            <a:schemeClr val="tx2"/>
          </a:solidFill>
          <a:latin typeface="+mn-lt"/>
          <a:ea typeface="+mn-ea"/>
          <a:cs typeface="+mn-cs"/>
        </a:defRPr>
      </a:lvl2pPr>
      <a:lvl3pPr marL="1143000" indent="-228600" algn="l" defTabSz="457200" rtl="0" eaLnBrk="1" latinLnBrk="0" hangingPunct="1">
        <a:spcBef>
          <a:spcPct val="20000"/>
        </a:spcBef>
        <a:buFont typeface="Arial"/>
        <a:buChar char="•"/>
        <a:defRPr sz="2800" kern="1200">
          <a:solidFill>
            <a:schemeClr val="tx2"/>
          </a:solidFill>
          <a:latin typeface="+mn-lt"/>
          <a:ea typeface="+mn-ea"/>
          <a:cs typeface="+mn-cs"/>
        </a:defRPr>
      </a:lvl3pPr>
      <a:lvl4pPr marL="1600200" indent="-228600" algn="l" defTabSz="457200" rtl="0" eaLnBrk="1" latinLnBrk="0" hangingPunct="1">
        <a:spcBef>
          <a:spcPct val="20000"/>
        </a:spcBef>
        <a:buFont typeface="Arial"/>
        <a:buChar char="•"/>
        <a:defRPr sz="2800" kern="1200">
          <a:solidFill>
            <a:schemeClr val="tx2"/>
          </a:solidFill>
          <a:latin typeface="+mn-lt"/>
          <a:ea typeface="+mn-ea"/>
          <a:cs typeface="+mn-cs"/>
        </a:defRPr>
      </a:lvl4pPr>
      <a:lvl5pPr marL="2057400" indent="-228600" algn="l" defTabSz="457200" rtl="0" eaLnBrk="1" latinLnBrk="0" hangingPunct="1">
        <a:spcBef>
          <a:spcPct val="20000"/>
        </a:spcBef>
        <a:buFont typeface="Arial"/>
        <a:buChar char="•"/>
        <a:defRPr sz="2800" kern="1200">
          <a:solidFill>
            <a:schemeClr val="tx2"/>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E5F1CB0-951D-8740-94E3-4A6F7DDA25E2}" type="datetimeFigureOut">
              <a:rPr lang="en-US" smtClean="0"/>
              <a:t>10/23/2015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7672BB5-8B8B-B44E-AC1F-0F53DFE288DD}" type="slidenum">
              <a:rPr lang="en-US" smtClean="0"/>
              <a:t>‹#›</a:t>
            </a:fld>
            <a:endParaRPr lang="en-US"/>
          </a:p>
        </p:txBody>
      </p:sp>
    </p:spTree>
    <p:extLst>
      <p:ext uri="{BB962C8B-B14F-4D97-AF65-F5344CB8AC3E}">
        <p14:creationId xmlns:p14="http://schemas.microsoft.com/office/powerpoint/2010/main" val="1573374807"/>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4.png"/><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image" Target="../media/image16.emf"/><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19.emf"/><Relationship Id="rId1" Type="http://schemas.openxmlformats.org/officeDocument/2006/relationships/slideLayout" Target="../slideLayouts/slideLayout11.xml"/><Relationship Id="rId4" Type="http://schemas.openxmlformats.org/officeDocument/2006/relationships/image" Target="../media/image21.emf"/></Relationships>
</file>

<file path=ppt/slides/_rels/slide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5.png"/><Relationship Id="rId1" Type="http://schemas.openxmlformats.org/officeDocument/2006/relationships/slideLayout" Target="../slideLayouts/slideLayout11.xml"/><Relationship Id="rId4" Type="http://schemas.openxmlformats.org/officeDocument/2006/relationships/image" Target="../media/image1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emf"/><Relationship Id="rId1" Type="http://schemas.openxmlformats.org/officeDocument/2006/relationships/slideLayout" Target="../slideLayouts/slideLayout11.xml"/></Relationships>
</file>

<file path=ppt/slides/_rels/slide4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1.xml"/></Relationships>
</file>

<file path=ppt/slides/_rels/slide4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11.xml"/></Relationships>
</file>

<file path=ppt/slides/_rels/slide4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1.xml"/></Relationships>
</file>

<file path=ppt/slides/_rels/slide4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1.xml"/></Relationships>
</file>

<file path=ppt/slides/_rels/slide4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1.xml"/></Relationships>
</file>

<file path=ppt/slides/_rels/slide5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2.png"/><Relationship Id="rId1" Type="http://schemas.openxmlformats.org/officeDocument/2006/relationships/slideLayout" Target="../slideLayouts/slideLayout11.xml"/></Relationships>
</file>

<file path=ppt/slides/_rels/slide5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1.xml"/></Relationships>
</file>

<file path=ppt/slides/_rels/slide52.x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slideLayout" Target="../slideLayouts/slideLayout15.xml"/></Relationships>
</file>

<file path=ppt/slides/_rels/slide53.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15.xml"/></Relationships>
</file>

<file path=ppt/slides/_rels/slide54.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hyperlink" Target="http://www.google.com/url?sa=i&amp;rct=j&amp;q=&amp;esrc=s&amp;frm=1&amp;source=images&amp;cd=&amp;cad=rja&amp;uact=8&amp;docid=W2POoLnumOC1zM&amp;tbnid=wLOb9rm6sEJTvM:&amp;ved=0CAUQjRw&amp;url=http://penobscotmarinemuseum.org/pbho-1/tags/fish&amp;ei=dPocU6j9EoLl0wGL0IGgDA&amp;bvm=bv.62578216,d.dmQ&amp;psig=AFQjCNE0kcsGQbXhw6OMumBm4Ia9VstIOw&amp;ust=1394494374481393" TargetMode="External"/><Relationship Id="rId1" Type="http://schemas.openxmlformats.org/officeDocument/2006/relationships/slideLayout" Target="../slideLayouts/slideLayout11.xml"/><Relationship Id="rId4" Type="http://schemas.openxmlformats.org/officeDocument/2006/relationships/image" Target="../media/image56.png"/></Relationships>
</file>

<file path=ppt/slides/_rels/slide55.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hyperlink" Target="http://www.google.com/url?sa=i&amp;rct=j&amp;q=&amp;esrc=s&amp;frm=1&amp;source=images&amp;cd=&amp;cad=rja&amp;uact=8&amp;docid=W2POoLnumOC1zM&amp;tbnid=wLOb9rm6sEJTvM:&amp;ved=0CAUQjRw&amp;url=http://penobscotmarinemuseum.org/pbho-1/tags/fish&amp;ei=dPocU6j9EoLl0wGL0IGgDA&amp;bvm=bv.62578216,d.dmQ&amp;psig=AFQjCNE0kcsGQbXhw6OMumBm4Ia9VstIOw&amp;ust=1394494374481393" TargetMode="External"/><Relationship Id="rId1" Type="http://schemas.openxmlformats.org/officeDocument/2006/relationships/slideLayout" Target="../slideLayouts/slideLayout11.xml"/><Relationship Id="rId4" Type="http://schemas.openxmlformats.org/officeDocument/2006/relationships/image" Target="../media/image57.png"/></Relationships>
</file>

<file path=ppt/slides/_rels/slide56.xml.rels><?xml version="1.0" encoding="UTF-8" standalone="yes"?>
<Relationships xmlns="http://schemas.openxmlformats.org/package/2006/relationships"><Relationship Id="rId3" Type="http://schemas.openxmlformats.org/officeDocument/2006/relationships/hyperlink" Target="http://www.google.com/url?sa=i&amp;rct=j&amp;q=&amp;esrc=s&amp;frm=1&amp;source=images&amp;cd=&amp;cad=rja&amp;uact=8&amp;docid=W2POoLnumOC1zM&amp;tbnid=wLOb9rm6sEJTvM:&amp;ved=0CAUQjRw&amp;url=http://penobscotmarinemuseum.org/pbho-1/tags/fish&amp;ei=dPocU6j9EoLl0wGL0IGgDA&amp;bvm=bv.62578216,d.dmQ&amp;psig=AFQjCNE0kcsGQbXhw6OMumBm4Ia9VstIOw&amp;ust=1394494374481393" TargetMode="External"/><Relationship Id="rId2" Type="http://schemas.openxmlformats.org/officeDocument/2006/relationships/image" Target="../media/image58.png"/><Relationship Id="rId1" Type="http://schemas.openxmlformats.org/officeDocument/2006/relationships/slideLayout" Target="../slideLayouts/slideLayout11.xml"/><Relationship Id="rId4" Type="http://schemas.openxmlformats.org/officeDocument/2006/relationships/image" Target="../media/image54.jpeg"/></Relationships>
</file>

<file path=ppt/slides/_rels/slide57.xml.rels><?xml version="1.0" encoding="UTF-8" standalone="yes"?>
<Relationships xmlns="http://schemas.openxmlformats.org/package/2006/relationships"><Relationship Id="rId3" Type="http://schemas.openxmlformats.org/officeDocument/2006/relationships/hyperlink" Target="http://www.google.com/url?sa=i&amp;rct=j&amp;q=&amp;esrc=s&amp;frm=1&amp;source=images&amp;cd=&amp;cad=rja&amp;uact=8&amp;docid=W2POoLnumOC1zM&amp;tbnid=wLOb9rm6sEJTvM:&amp;ved=0CAUQjRw&amp;url=http://penobscotmarinemuseum.org/pbho-1/tags/fish&amp;ei=dPocU6j9EoLl0wGL0IGgDA&amp;bvm=bv.62578216,d.dmQ&amp;psig=AFQjCNE0kcsGQbXhw6OMumBm4Ia9VstIOw&amp;ust=1394494374481393" TargetMode="External"/><Relationship Id="rId2" Type="http://schemas.openxmlformats.org/officeDocument/2006/relationships/image" Target="../media/image59.png"/><Relationship Id="rId1" Type="http://schemas.openxmlformats.org/officeDocument/2006/relationships/slideLayout" Target="../slideLayouts/slideLayout11.xml"/><Relationship Id="rId4" Type="http://schemas.openxmlformats.org/officeDocument/2006/relationships/image" Target="../media/image54.jpeg"/></Relationships>
</file>

<file path=ppt/slides/_rels/slide58.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5.xml"/><Relationship Id="rId1" Type="http://schemas.openxmlformats.org/officeDocument/2006/relationships/slideLayout" Target="../slideLayouts/slideLayout11.xml"/><Relationship Id="rId6" Type="http://schemas.openxmlformats.org/officeDocument/2006/relationships/image" Target="../media/image63.jpeg"/><Relationship Id="rId5" Type="http://schemas.openxmlformats.org/officeDocument/2006/relationships/image" Target="../media/image62.jpeg"/><Relationship Id="rId4" Type="http://schemas.openxmlformats.org/officeDocument/2006/relationships/image" Target="../media/image61.jpeg"/></Relationships>
</file>

<file path=ppt/slides/_rels/slide59.xml.rels><?xml version="1.0" encoding="UTF-8" standalone="yes"?>
<Relationships xmlns="http://schemas.openxmlformats.org/package/2006/relationships"><Relationship Id="rId8" Type="http://schemas.openxmlformats.org/officeDocument/2006/relationships/image" Target="../media/image66.emf"/><Relationship Id="rId3" Type="http://schemas.openxmlformats.org/officeDocument/2006/relationships/oleObject" Target="../embeddings/oleObject1.bin"/><Relationship Id="rId7" Type="http://schemas.openxmlformats.org/officeDocument/2006/relationships/oleObject" Target="../embeddings/oleObject3.bin"/><Relationship Id="rId2" Type="http://schemas.openxmlformats.org/officeDocument/2006/relationships/slideLayout" Target="../slideLayouts/slideLayout11.xml"/><Relationship Id="rId1" Type="http://schemas.openxmlformats.org/officeDocument/2006/relationships/vmlDrawing" Target="../drawings/vmlDrawing1.vml"/><Relationship Id="rId6" Type="http://schemas.openxmlformats.org/officeDocument/2006/relationships/image" Target="../media/image65.emf"/><Relationship Id="rId5" Type="http://schemas.openxmlformats.org/officeDocument/2006/relationships/oleObject" Target="../embeddings/oleObject2.bin"/><Relationship Id="rId4" Type="http://schemas.openxmlformats.org/officeDocument/2006/relationships/image" Target="../media/image64.emf"/></Relationships>
</file>

<file path=ppt/slides/_rels/slide6.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11.xml"/></Relationships>
</file>

<file path=ppt/slides/_rels/slide6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6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14.xml"/><Relationship Id="rId4" Type="http://schemas.openxmlformats.org/officeDocument/2006/relationships/image" Target="../media/image70.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3.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418649" y="3487606"/>
            <a:ext cx="8268151" cy="2517681"/>
          </a:xfrm>
        </p:spPr>
        <p:txBody>
          <a:bodyPr>
            <a:normAutofit/>
          </a:bodyPr>
          <a:lstStyle/>
          <a:p>
            <a:r>
              <a:rPr lang="en-US" sz="2800" b="1" dirty="0" smtClean="0"/>
              <a:t>Lecture 7</a:t>
            </a:r>
          </a:p>
          <a:p>
            <a:r>
              <a:rPr lang="en-US" sz="2800" b="1" dirty="0" smtClean="0"/>
              <a:t>Model Building and Model </a:t>
            </a:r>
            <a:r>
              <a:rPr lang="en-US" sz="2800" b="1" dirty="0" smtClean="0"/>
              <a:t>Selection</a:t>
            </a:r>
            <a:endParaRPr lang="en-US" sz="2800" b="1" dirty="0" smtClean="0"/>
          </a:p>
          <a:p>
            <a:endParaRPr lang="en-US" sz="2500" dirty="0"/>
          </a:p>
        </p:txBody>
      </p:sp>
      <p:sp>
        <p:nvSpPr>
          <p:cNvPr id="3" name="Title 2"/>
          <p:cNvSpPr>
            <a:spLocks noGrp="1"/>
          </p:cNvSpPr>
          <p:nvPr>
            <p:ph type="title"/>
          </p:nvPr>
        </p:nvSpPr>
        <p:spPr>
          <a:xfrm>
            <a:off x="3201988" y="1431963"/>
            <a:ext cx="5485118" cy="1398472"/>
          </a:xfrm>
        </p:spPr>
        <p:txBody>
          <a:bodyPr>
            <a:noAutofit/>
          </a:bodyPr>
          <a:lstStyle/>
          <a:p>
            <a:pPr algn="r"/>
            <a:r>
              <a:rPr lang="en-US" sz="3200" dirty="0" smtClean="0"/>
              <a:t>MAR 580: Advanced Population Modeling for Management of Living Marine Resources</a:t>
            </a:r>
            <a:endParaRPr lang="en-US" sz="3200" dirty="0"/>
          </a:p>
        </p:txBody>
      </p:sp>
      <p:sp>
        <p:nvSpPr>
          <p:cNvPr id="6" name="TextBox 5"/>
          <p:cNvSpPr txBox="1"/>
          <p:nvPr/>
        </p:nvSpPr>
        <p:spPr>
          <a:xfrm>
            <a:off x="5349769" y="6295575"/>
            <a:ext cx="3627319" cy="369332"/>
          </a:xfrm>
          <a:prstGeom prst="rect">
            <a:avLst/>
          </a:prstGeom>
          <a:noFill/>
        </p:spPr>
        <p:txBody>
          <a:bodyPr wrap="square" rtlCol="0">
            <a:spAutoFit/>
          </a:bodyPr>
          <a:lstStyle/>
          <a:p>
            <a:pPr algn="r"/>
            <a:r>
              <a:rPr lang="en-US" dirty="0" smtClean="0"/>
              <a:t>27 October 2015</a:t>
            </a:r>
            <a:endParaRPr lang="en-US" dirty="0"/>
          </a:p>
        </p:txBody>
      </p:sp>
    </p:spTree>
    <p:extLst>
      <p:ext uri="{BB962C8B-B14F-4D97-AF65-F5344CB8AC3E}">
        <p14:creationId xmlns:p14="http://schemas.microsoft.com/office/powerpoint/2010/main" val="89033140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Least Squares – Excel Solver</a:t>
            </a:r>
            <a:endParaRPr lang="en-US" dirty="0"/>
          </a:p>
        </p:txBody>
      </p:sp>
      <p:sp>
        <p:nvSpPr>
          <p:cNvPr id="3" name="Content Placeholder 2"/>
          <p:cNvSpPr>
            <a:spLocks noGrp="1"/>
          </p:cNvSpPr>
          <p:nvPr>
            <p:ph idx="1"/>
          </p:nvPr>
        </p:nvSpPr>
        <p:spPr>
          <a:xfrm>
            <a:off x="95534" y="872282"/>
            <a:ext cx="9048466" cy="5768005"/>
          </a:xfrm>
        </p:spPr>
        <p:txBody>
          <a:bodyPr/>
          <a:lstStyle/>
          <a:p>
            <a:r>
              <a:rPr lang="en-US" dirty="0" smtClean="0"/>
              <a:t>Log residuals, constraint for </a:t>
            </a:r>
            <a:r>
              <a:rPr lang="en-US" dirty="0" err="1" smtClean="0"/>
              <a:t>B</a:t>
            </a:r>
            <a:r>
              <a:rPr lang="en-US" baseline="-25000" dirty="0" err="1" smtClean="0"/>
              <a:t>t</a:t>
            </a:r>
            <a:r>
              <a:rPr lang="en-US" dirty="0" smtClean="0"/>
              <a:t>&gt;0.001kt, estimate q</a:t>
            </a:r>
          </a:p>
          <a:p>
            <a:r>
              <a:rPr lang="en-US" dirty="0" smtClean="0"/>
              <a:t>Generalized </a:t>
            </a:r>
            <a:r>
              <a:rPr lang="en-US" dirty="0"/>
              <a:t>Reduced Gradient (</a:t>
            </a:r>
            <a:r>
              <a:rPr lang="en-US" dirty="0" smtClean="0"/>
              <a:t>GRG2; </a:t>
            </a:r>
            <a:r>
              <a:rPr lang="en-US" dirty="0" err="1" smtClean="0"/>
              <a:t>Lasdon</a:t>
            </a:r>
            <a:r>
              <a:rPr lang="en-US" dirty="0" smtClean="0"/>
              <a:t> et al. 1978) – numerical iterative, local gradient-based, solution to nonlinear problems</a:t>
            </a:r>
          </a:p>
          <a:p>
            <a:r>
              <a:rPr lang="en-US" dirty="0" smtClean="0"/>
              <a:t>Robust to a wide range of starting values.</a:t>
            </a:r>
            <a:endParaRPr lang="en-US" dirty="0"/>
          </a:p>
        </p:txBody>
      </p:sp>
      <p:pic>
        <p:nvPicPr>
          <p:cNvPr id="4" name="Picture 3"/>
          <p:cNvPicPr>
            <a:picLocks noChangeAspect="1"/>
          </p:cNvPicPr>
          <p:nvPr/>
        </p:nvPicPr>
        <p:blipFill>
          <a:blip r:embed="rId2"/>
          <a:stretch>
            <a:fillRect/>
          </a:stretch>
        </p:blipFill>
        <p:spPr>
          <a:xfrm>
            <a:off x="573206" y="3507073"/>
            <a:ext cx="7710985" cy="3393544"/>
          </a:xfrm>
          <a:prstGeom prst="rect">
            <a:avLst/>
          </a:prstGeom>
        </p:spPr>
      </p:pic>
      <p:pic>
        <p:nvPicPr>
          <p:cNvPr id="5" name="Picture 4"/>
          <p:cNvPicPr>
            <a:picLocks noChangeAspect="1"/>
          </p:cNvPicPr>
          <p:nvPr/>
        </p:nvPicPr>
        <p:blipFill>
          <a:blip r:embed="rId3"/>
          <a:stretch>
            <a:fillRect/>
          </a:stretch>
        </p:blipFill>
        <p:spPr>
          <a:xfrm>
            <a:off x="2507797" y="3507073"/>
            <a:ext cx="4128405" cy="1105172"/>
          </a:xfrm>
          <a:prstGeom prst="rect">
            <a:avLst/>
          </a:prstGeom>
        </p:spPr>
      </p:pic>
    </p:spTree>
    <p:extLst>
      <p:ext uri="{BB962C8B-B14F-4D97-AF65-F5344CB8AC3E}">
        <p14:creationId xmlns:p14="http://schemas.microsoft.com/office/powerpoint/2010/main" val="48351608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Least Squares – R </a:t>
            </a:r>
            <a:r>
              <a:rPr lang="en-US" dirty="0" err="1" smtClean="0"/>
              <a:t>optim</a:t>
            </a:r>
            <a:endParaRPr lang="en-US" dirty="0"/>
          </a:p>
        </p:txBody>
      </p:sp>
      <p:sp>
        <p:nvSpPr>
          <p:cNvPr id="3" name="Content Placeholder 2"/>
          <p:cNvSpPr>
            <a:spLocks noGrp="1"/>
          </p:cNvSpPr>
          <p:nvPr>
            <p:ph idx="1"/>
          </p:nvPr>
        </p:nvSpPr>
        <p:spPr>
          <a:xfrm>
            <a:off x="95534" y="872282"/>
            <a:ext cx="5082597" cy="5768005"/>
          </a:xfrm>
        </p:spPr>
        <p:txBody>
          <a:bodyPr>
            <a:normAutofit lnSpcReduction="10000"/>
          </a:bodyPr>
          <a:lstStyle/>
          <a:p>
            <a:r>
              <a:rPr lang="en-US" dirty="0" smtClean="0"/>
              <a:t>Nonlinear solution using </a:t>
            </a:r>
            <a:r>
              <a:rPr lang="en-US" dirty="0" err="1" smtClean="0"/>
              <a:t>Nelder</a:t>
            </a:r>
            <a:r>
              <a:rPr lang="en-US" dirty="0" smtClean="0"/>
              <a:t> &amp; Mead (1965), iterative local gradient algorithm.</a:t>
            </a:r>
          </a:p>
          <a:p>
            <a:r>
              <a:rPr lang="en-US" dirty="0" smtClean="0"/>
              <a:t>Nearly identical solution to Solver that is robust to a wide range of starting values.</a:t>
            </a:r>
          </a:p>
          <a:p>
            <a:r>
              <a:rPr lang="en-US" dirty="0" smtClean="0"/>
              <a:t>Bootstrap analysis suggests </a:t>
            </a:r>
          </a:p>
          <a:p>
            <a:pPr marL="0" indent="0">
              <a:buNone/>
            </a:pPr>
            <a:r>
              <a:rPr lang="en-US" dirty="0" smtClean="0"/>
              <a:t>	uncertain (but stable) </a:t>
            </a:r>
          </a:p>
          <a:p>
            <a:pPr marL="0" indent="0">
              <a:buNone/>
            </a:pPr>
            <a:r>
              <a:rPr lang="en-US" dirty="0" smtClean="0"/>
              <a:t>	parameter estimates</a:t>
            </a:r>
            <a:endParaRPr lang="en-US" dirty="0"/>
          </a:p>
        </p:txBody>
      </p:sp>
      <p:grpSp>
        <p:nvGrpSpPr>
          <p:cNvPr id="9" name="Group 8"/>
          <p:cNvGrpSpPr/>
          <p:nvPr/>
        </p:nvGrpSpPr>
        <p:grpSpPr>
          <a:xfrm>
            <a:off x="5122573" y="2745219"/>
            <a:ext cx="4021427" cy="3965977"/>
            <a:chOff x="5122573" y="2306471"/>
            <a:chExt cx="4021427" cy="3965977"/>
          </a:xfrm>
        </p:grpSpPr>
        <p:pic>
          <p:nvPicPr>
            <p:cNvPr id="6" name="Picture 5"/>
            <p:cNvPicPr>
              <a:picLocks noChangeAspect="1"/>
            </p:cNvPicPr>
            <p:nvPr/>
          </p:nvPicPr>
          <p:blipFill>
            <a:blip r:embed="rId2"/>
            <a:stretch>
              <a:fillRect/>
            </a:stretch>
          </p:blipFill>
          <p:spPr>
            <a:xfrm>
              <a:off x="5178131" y="2306471"/>
              <a:ext cx="3965869" cy="3965977"/>
            </a:xfrm>
            <a:prstGeom prst="rect">
              <a:avLst/>
            </a:prstGeom>
          </p:spPr>
        </p:pic>
        <p:sp>
          <p:nvSpPr>
            <p:cNvPr id="7" name="TextBox 6"/>
            <p:cNvSpPr txBox="1"/>
            <p:nvPr/>
          </p:nvSpPr>
          <p:spPr>
            <a:xfrm>
              <a:off x="5622875" y="5759352"/>
              <a:ext cx="3494867" cy="307777"/>
            </a:xfrm>
            <a:prstGeom prst="rect">
              <a:avLst/>
            </a:prstGeom>
            <a:solidFill>
              <a:schemeClr val="bg1"/>
            </a:solidFill>
          </p:spPr>
          <p:txBody>
            <a:bodyPr wrap="none" rtlCol="0">
              <a:spAutoFit/>
            </a:bodyPr>
            <a:lstStyle/>
            <a:p>
              <a:r>
                <a:rPr lang="en-US" sz="1400" dirty="0" smtClean="0"/>
                <a:t>1970         1975         1980         1985         1990 </a:t>
              </a:r>
              <a:endParaRPr lang="en-US" sz="1400" dirty="0"/>
            </a:p>
          </p:txBody>
        </p:sp>
        <p:sp>
          <p:nvSpPr>
            <p:cNvPr id="8" name="TextBox 7"/>
            <p:cNvSpPr txBox="1"/>
            <p:nvPr/>
          </p:nvSpPr>
          <p:spPr>
            <a:xfrm rot="16200000">
              <a:off x="4876448" y="4174306"/>
              <a:ext cx="800027" cy="307777"/>
            </a:xfrm>
            <a:prstGeom prst="rect">
              <a:avLst/>
            </a:prstGeom>
            <a:solidFill>
              <a:schemeClr val="bg1"/>
            </a:solidFill>
          </p:spPr>
          <p:txBody>
            <a:bodyPr wrap="none" rtlCol="0">
              <a:spAutoFit/>
            </a:bodyPr>
            <a:lstStyle/>
            <a:p>
              <a:r>
                <a:rPr lang="en-US" sz="1400" dirty="0" err="1" smtClean="0"/>
                <a:t>Bt</a:t>
              </a:r>
              <a:r>
                <a:rPr lang="en-US" sz="1400" dirty="0" smtClean="0"/>
                <a:t>/</a:t>
              </a:r>
              <a:r>
                <a:rPr lang="en-US" sz="1400" dirty="0" err="1" smtClean="0"/>
                <a:t>Bmsy</a:t>
              </a:r>
              <a:endParaRPr lang="en-US" sz="1400" dirty="0"/>
            </a:p>
          </p:txBody>
        </p:sp>
      </p:grpSp>
      <p:pic>
        <p:nvPicPr>
          <p:cNvPr id="146434" name="Picture 2" descr="Nelder Mead1.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4985546" y="0"/>
            <a:ext cx="4132196" cy="30991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079748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Least Squares – ASPIC (Prager 1994)</a:t>
            </a:r>
            <a:endParaRPr lang="en-US" dirty="0"/>
          </a:p>
        </p:txBody>
      </p:sp>
      <p:sp>
        <p:nvSpPr>
          <p:cNvPr id="3" name="Content Placeholder 2"/>
          <p:cNvSpPr>
            <a:spLocks noGrp="1"/>
          </p:cNvSpPr>
          <p:nvPr>
            <p:ph idx="1"/>
          </p:nvPr>
        </p:nvSpPr>
        <p:spPr>
          <a:xfrm>
            <a:off x="95534" y="872282"/>
            <a:ext cx="9048466" cy="5768005"/>
          </a:xfrm>
        </p:spPr>
        <p:txBody>
          <a:bodyPr>
            <a:normAutofit/>
          </a:bodyPr>
          <a:lstStyle/>
          <a:p>
            <a:r>
              <a:rPr lang="en-US" sz="2800" dirty="0" smtClean="0"/>
              <a:t>Simplex Algorithm based sequential Monte Carlo Search and iterative gradient search; penalty for F&gt;5</a:t>
            </a:r>
          </a:p>
          <a:p>
            <a:r>
              <a:rPr lang="en-US" sz="2800" dirty="0" smtClean="0"/>
              <a:t>Nearly identical solution that is robust to a wide range of starting values.</a:t>
            </a:r>
          </a:p>
          <a:p>
            <a:r>
              <a:rPr lang="en-US" sz="2800" dirty="0" smtClean="0"/>
              <a:t>Plus bootstrap, stochastic projection, model comparisons</a:t>
            </a:r>
          </a:p>
        </p:txBody>
      </p:sp>
      <p:pic>
        <p:nvPicPr>
          <p:cNvPr id="4" name="Picture 3"/>
          <p:cNvPicPr>
            <a:picLocks noChangeAspect="1"/>
          </p:cNvPicPr>
          <p:nvPr/>
        </p:nvPicPr>
        <p:blipFill>
          <a:blip r:embed="rId2"/>
          <a:stretch>
            <a:fillRect/>
          </a:stretch>
        </p:blipFill>
        <p:spPr>
          <a:xfrm>
            <a:off x="501275" y="3289110"/>
            <a:ext cx="8185525" cy="3568890"/>
          </a:xfrm>
          <a:prstGeom prst="rect">
            <a:avLst/>
          </a:prstGeom>
        </p:spPr>
      </p:pic>
      <p:sp>
        <p:nvSpPr>
          <p:cNvPr id="5" name="TextBox 4"/>
          <p:cNvSpPr txBox="1"/>
          <p:nvPr/>
        </p:nvSpPr>
        <p:spPr>
          <a:xfrm>
            <a:off x="3084394" y="3293611"/>
            <a:ext cx="6032309" cy="1384995"/>
          </a:xfrm>
          <a:prstGeom prst="rect">
            <a:avLst/>
          </a:prstGeom>
          <a:solidFill>
            <a:schemeClr val="accent1">
              <a:lumMod val="20000"/>
              <a:lumOff val="80000"/>
            </a:schemeClr>
          </a:solidFill>
        </p:spPr>
        <p:txBody>
          <a:bodyPr wrap="square" rtlCol="0">
            <a:spAutoFit/>
          </a:bodyPr>
          <a:lstStyle/>
          <a:p>
            <a:r>
              <a:rPr lang="en-US" sz="1200" b="1" dirty="0">
                <a:latin typeface="Courier New" panose="02070309020205020404" pitchFamily="49" charset="0"/>
                <a:cs typeface="Courier New" panose="02070309020205020404" pitchFamily="49" charset="0"/>
              </a:rPr>
              <a:t>Parameter                                            Estimate     </a:t>
            </a:r>
            <a:endParaRPr lang="en-US" sz="1200" b="1" dirty="0" smtClean="0">
              <a:latin typeface="Courier New" panose="02070309020205020404" pitchFamily="49" charset="0"/>
              <a:cs typeface="Courier New" panose="02070309020205020404" pitchFamily="49" charset="0"/>
            </a:endParaRPr>
          </a:p>
          <a:p>
            <a:r>
              <a:rPr lang="en-US" sz="1200" b="1" dirty="0" smtClean="0">
                <a:latin typeface="Courier New" panose="02070309020205020404" pitchFamily="49" charset="0"/>
                <a:cs typeface="Courier New" panose="02070309020205020404" pitchFamily="49" charset="0"/>
              </a:rPr>
              <a:t>B1/K      </a:t>
            </a:r>
            <a:r>
              <a:rPr lang="en-US" sz="1200" b="1" dirty="0">
                <a:latin typeface="Courier New" panose="02070309020205020404" pitchFamily="49" charset="0"/>
                <a:cs typeface="Courier New" panose="02070309020205020404" pitchFamily="49" charset="0"/>
              </a:rPr>
              <a:t>Starting relative biomass (in 1967)       </a:t>
            </a:r>
            <a:r>
              <a:rPr lang="en-US" sz="1200" b="1" dirty="0" smtClean="0">
                <a:latin typeface="Courier New" panose="02070309020205020404" pitchFamily="49" charset="0"/>
                <a:cs typeface="Courier New" panose="02070309020205020404" pitchFamily="49" charset="0"/>
              </a:rPr>
              <a:t>1.099E+00</a:t>
            </a:r>
          </a:p>
          <a:p>
            <a:r>
              <a:rPr lang="en-US" sz="1200" b="1" dirty="0" smtClean="0">
                <a:latin typeface="Courier New" panose="02070309020205020404" pitchFamily="49" charset="0"/>
                <a:cs typeface="Courier New" panose="02070309020205020404" pitchFamily="49" charset="0"/>
              </a:rPr>
              <a:t>K         </a:t>
            </a:r>
            <a:r>
              <a:rPr lang="en-US" sz="1200" b="1" dirty="0">
                <a:latin typeface="Courier New" panose="02070309020205020404" pitchFamily="49" charset="0"/>
                <a:cs typeface="Courier New" panose="02070309020205020404" pitchFamily="49" charset="0"/>
              </a:rPr>
              <a:t>Maximum population size                   </a:t>
            </a:r>
            <a:r>
              <a:rPr lang="en-US" sz="1200" b="1" dirty="0" smtClean="0">
                <a:latin typeface="Courier New" panose="02070309020205020404" pitchFamily="49" charset="0"/>
                <a:cs typeface="Courier New" panose="02070309020205020404" pitchFamily="49" charset="0"/>
              </a:rPr>
              <a:t>2.302E+02</a:t>
            </a:r>
          </a:p>
          <a:p>
            <a:r>
              <a:rPr lang="en-US" sz="1200" b="1" dirty="0" smtClean="0">
                <a:latin typeface="Courier New" panose="02070309020205020404" pitchFamily="49" charset="0"/>
                <a:cs typeface="Courier New" panose="02070309020205020404" pitchFamily="49" charset="0"/>
              </a:rPr>
              <a:t>q(1</a:t>
            </a:r>
            <a:r>
              <a:rPr lang="en-US" sz="1200" b="1" dirty="0">
                <a:latin typeface="Courier New" panose="02070309020205020404" pitchFamily="49" charset="0"/>
                <a:cs typeface="Courier New" panose="02070309020205020404" pitchFamily="49" charset="0"/>
              </a:rPr>
              <a:t>)      CPUE                                      </a:t>
            </a:r>
            <a:r>
              <a:rPr lang="en-US" sz="1200" b="1" dirty="0" smtClean="0">
                <a:latin typeface="Courier New" panose="02070309020205020404" pitchFamily="49" charset="0"/>
                <a:cs typeface="Courier New" panose="02070309020205020404" pitchFamily="49" charset="0"/>
              </a:rPr>
              <a:t>2.680E-01</a:t>
            </a:r>
          </a:p>
          <a:p>
            <a:r>
              <a:rPr lang="en-US" sz="1200" b="1" dirty="0">
                <a:latin typeface="Courier New" panose="02070309020205020404" pitchFamily="49" charset="0"/>
                <a:cs typeface="Courier New" panose="02070309020205020404" pitchFamily="49" charset="0"/>
              </a:rPr>
              <a:t>MSY       Maximum sustainable yield                 </a:t>
            </a:r>
            <a:r>
              <a:rPr lang="en-US" sz="1200" b="1" dirty="0" smtClean="0">
                <a:latin typeface="Courier New" panose="02070309020205020404" pitchFamily="49" charset="0"/>
                <a:cs typeface="Courier New" panose="02070309020205020404" pitchFamily="49" charset="0"/>
              </a:rPr>
              <a:t>1.985E+01</a:t>
            </a:r>
          </a:p>
          <a:p>
            <a:r>
              <a:rPr lang="en-US" sz="1200" b="1" dirty="0" err="1" smtClean="0">
                <a:latin typeface="Courier New" panose="02070309020205020404" pitchFamily="49" charset="0"/>
                <a:cs typeface="Courier New" panose="02070309020205020404" pitchFamily="49" charset="0"/>
              </a:rPr>
              <a:t>Bmsy</a:t>
            </a:r>
            <a:r>
              <a:rPr lang="en-US" sz="1200" b="1" dirty="0" smtClean="0">
                <a:latin typeface="Courier New" panose="02070309020205020404" pitchFamily="49" charset="0"/>
                <a:cs typeface="Courier New" panose="02070309020205020404" pitchFamily="49" charset="0"/>
              </a:rPr>
              <a:t>      </a:t>
            </a:r>
            <a:r>
              <a:rPr lang="en-US" sz="1200" b="1" dirty="0">
                <a:latin typeface="Courier New" panose="02070309020205020404" pitchFamily="49" charset="0"/>
                <a:cs typeface="Courier New" panose="02070309020205020404" pitchFamily="49" charset="0"/>
              </a:rPr>
              <a:t>Stock biomass giving MSY                  </a:t>
            </a:r>
            <a:r>
              <a:rPr lang="en-US" sz="1200" b="1" dirty="0" smtClean="0">
                <a:latin typeface="Courier New" panose="02070309020205020404" pitchFamily="49" charset="0"/>
                <a:cs typeface="Courier New" panose="02070309020205020404" pitchFamily="49" charset="0"/>
              </a:rPr>
              <a:t>1.151E+02</a:t>
            </a:r>
          </a:p>
          <a:p>
            <a:r>
              <a:rPr lang="en-US" sz="1200" b="1" dirty="0" err="1" smtClean="0">
                <a:latin typeface="Courier New" panose="02070309020205020404" pitchFamily="49" charset="0"/>
                <a:cs typeface="Courier New" panose="02070309020205020404" pitchFamily="49" charset="0"/>
              </a:rPr>
              <a:t>Fmsy</a:t>
            </a:r>
            <a:r>
              <a:rPr lang="en-US" sz="1200" b="1" dirty="0" smtClean="0">
                <a:latin typeface="Courier New" panose="02070309020205020404" pitchFamily="49" charset="0"/>
                <a:cs typeface="Courier New" panose="02070309020205020404" pitchFamily="49" charset="0"/>
              </a:rPr>
              <a:t>      </a:t>
            </a:r>
            <a:r>
              <a:rPr lang="en-US" sz="1200" b="1" dirty="0">
                <a:latin typeface="Courier New" panose="02070309020205020404" pitchFamily="49" charset="0"/>
                <a:cs typeface="Courier New" panose="02070309020205020404" pitchFamily="49" charset="0"/>
              </a:rPr>
              <a:t>Fishing mortality rate at MSY             1.725E-01 </a:t>
            </a:r>
          </a:p>
        </p:txBody>
      </p:sp>
    </p:spTree>
    <p:extLst>
      <p:ext uri="{BB962C8B-B14F-4D97-AF65-F5344CB8AC3E}">
        <p14:creationId xmlns:p14="http://schemas.microsoft.com/office/powerpoint/2010/main" val="235565290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Bayesian State-Space (Meyer &amp; Millar 1999)</a:t>
            </a:r>
            <a:endParaRPr lang="en-US" dirty="0"/>
          </a:p>
        </p:txBody>
      </p:sp>
      <p:sp>
        <p:nvSpPr>
          <p:cNvPr id="3" name="Content Placeholder 2"/>
          <p:cNvSpPr>
            <a:spLocks noGrp="1"/>
          </p:cNvSpPr>
          <p:nvPr>
            <p:ph idx="1"/>
          </p:nvPr>
        </p:nvSpPr>
        <p:spPr>
          <a:xfrm>
            <a:off x="20472" y="872282"/>
            <a:ext cx="9123528" cy="5985718"/>
          </a:xfrm>
        </p:spPr>
        <p:txBody>
          <a:bodyPr/>
          <a:lstStyle/>
          <a:p>
            <a:r>
              <a:rPr lang="en-US" dirty="0" smtClean="0"/>
              <a:t>Demonstration of WINBUGS Gibbs sampler for nonlinear fisheries problems.</a:t>
            </a:r>
            <a:endParaRPr lang="en-US" dirty="0"/>
          </a:p>
        </p:txBody>
      </p:sp>
      <p:pic>
        <p:nvPicPr>
          <p:cNvPr id="4" name="Picture 3"/>
          <p:cNvPicPr>
            <a:picLocks noChangeAspect="1"/>
          </p:cNvPicPr>
          <p:nvPr/>
        </p:nvPicPr>
        <p:blipFill rotWithShape="1">
          <a:blip r:embed="rId2"/>
          <a:srcRect t="28533"/>
          <a:stretch/>
        </p:blipFill>
        <p:spPr>
          <a:xfrm>
            <a:off x="-1002" y="2167772"/>
            <a:ext cx="9087943" cy="2415654"/>
          </a:xfrm>
          <a:prstGeom prst="rect">
            <a:avLst/>
          </a:prstGeom>
        </p:spPr>
      </p:pic>
      <p:pic>
        <p:nvPicPr>
          <p:cNvPr id="6" name="Picture 5"/>
          <p:cNvPicPr>
            <a:picLocks noChangeAspect="1"/>
          </p:cNvPicPr>
          <p:nvPr/>
        </p:nvPicPr>
        <p:blipFill>
          <a:blip r:embed="rId3"/>
          <a:stretch>
            <a:fillRect/>
          </a:stretch>
        </p:blipFill>
        <p:spPr>
          <a:xfrm>
            <a:off x="-1001" y="4671446"/>
            <a:ext cx="6054910" cy="2186554"/>
          </a:xfrm>
          <a:prstGeom prst="rect">
            <a:avLst/>
          </a:prstGeom>
        </p:spPr>
      </p:pic>
      <p:pic>
        <p:nvPicPr>
          <p:cNvPr id="7" name="Picture 6"/>
          <p:cNvPicPr>
            <a:picLocks noChangeAspect="1"/>
          </p:cNvPicPr>
          <p:nvPr/>
        </p:nvPicPr>
        <p:blipFill>
          <a:blip r:embed="rId4"/>
          <a:stretch>
            <a:fillRect/>
          </a:stretch>
        </p:blipFill>
        <p:spPr>
          <a:xfrm>
            <a:off x="6047968" y="4583426"/>
            <a:ext cx="3067503" cy="2234720"/>
          </a:xfrm>
          <a:prstGeom prst="rect">
            <a:avLst/>
          </a:prstGeom>
        </p:spPr>
      </p:pic>
    </p:spTree>
    <p:extLst>
      <p:ext uri="{BB962C8B-B14F-4D97-AF65-F5344CB8AC3E}">
        <p14:creationId xmlns:p14="http://schemas.microsoft.com/office/powerpoint/2010/main" val="426150291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83923"/>
            <a:ext cx="2799870" cy="2054310"/>
          </a:xfrm>
        </p:spPr>
        <p:txBody>
          <a:bodyPr>
            <a:normAutofit fontScale="90000"/>
          </a:bodyPr>
          <a:lstStyle/>
          <a:p>
            <a:r>
              <a:rPr lang="en-US" dirty="0" smtClean="0"/>
              <a:t>Separable state-space production model</a:t>
            </a:r>
            <a:endParaRPr lang="en-US" dirty="0"/>
          </a:p>
        </p:txBody>
      </p:sp>
      <p:sp>
        <p:nvSpPr>
          <p:cNvPr id="3" name="Content Placeholder 2"/>
          <p:cNvSpPr>
            <a:spLocks noGrp="1"/>
          </p:cNvSpPr>
          <p:nvPr>
            <p:ph idx="1"/>
          </p:nvPr>
        </p:nvSpPr>
        <p:spPr>
          <a:xfrm>
            <a:off x="0" y="2442948"/>
            <a:ext cx="3384645" cy="4415051"/>
          </a:xfrm>
        </p:spPr>
        <p:txBody>
          <a:bodyPr>
            <a:normAutofit/>
          </a:bodyPr>
          <a:lstStyle/>
          <a:p>
            <a:r>
              <a:rPr lang="en-US" sz="2800" dirty="0" smtClean="0"/>
              <a:t>Thorson &amp; </a:t>
            </a:r>
            <a:r>
              <a:rPr lang="en-US" sz="2800" dirty="0" err="1" smtClean="0"/>
              <a:t>Minto</a:t>
            </a:r>
            <a:r>
              <a:rPr lang="en-US" sz="2800" dirty="0" smtClean="0"/>
              <a:t> (2015)</a:t>
            </a:r>
          </a:p>
          <a:p>
            <a:r>
              <a:rPr lang="en-US" sz="2800" dirty="0" smtClean="0"/>
              <a:t>State-space Schaefer production model fitted to South Atlantic albacore data</a:t>
            </a:r>
          </a:p>
          <a:p>
            <a:r>
              <a:rPr lang="en-US" sz="2800" dirty="0" smtClean="0"/>
              <a:t>Lab 6</a:t>
            </a:r>
            <a:endParaRPr lang="en-US" sz="2800" dirty="0"/>
          </a:p>
          <a:p>
            <a:endParaRPr lang="en-US" dirty="0"/>
          </a:p>
          <a:p>
            <a:endParaRPr lang="en-US" dirty="0"/>
          </a:p>
        </p:txBody>
      </p:sp>
      <p:pic>
        <p:nvPicPr>
          <p:cNvPr id="4" name="Picture 3" descr="Screen Shot 2015-10-05 at 11.37.31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57070" y="0"/>
            <a:ext cx="5719864" cy="6858000"/>
          </a:xfrm>
          <a:prstGeom prst="rect">
            <a:avLst/>
          </a:prstGeom>
        </p:spPr>
      </p:pic>
    </p:spTree>
    <p:extLst>
      <p:ext uri="{BB962C8B-B14F-4D97-AF65-F5344CB8AC3E}">
        <p14:creationId xmlns:p14="http://schemas.microsoft.com/office/powerpoint/2010/main" val="145346139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SPiCT</a:t>
            </a:r>
            <a:r>
              <a:rPr lang="en-US" dirty="0"/>
              <a:t> (</a:t>
            </a:r>
            <a:r>
              <a:rPr lang="en-US" dirty="0" smtClean="0"/>
              <a:t>Pedersen &amp; Berg, in review)</a:t>
            </a:r>
            <a:endParaRPr lang="en-US" dirty="0"/>
          </a:p>
        </p:txBody>
      </p:sp>
      <p:sp>
        <p:nvSpPr>
          <p:cNvPr id="3" name="Content Placeholder 2"/>
          <p:cNvSpPr>
            <a:spLocks noGrp="1"/>
          </p:cNvSpPr>
          <p:nvPr>
            <p:ph idx="1"/>
          </p:nvPr>
        </p:nvSpPr>
        <p:spPr>
          <a:xfrm>
            <a:off x="0" y="872282"/>
            <a:ext cx="9239534" cy="5768005"/>
          </a:xfrm>
        </p:spPr>
        <p:txBody>
          <a:bodyPr>
            <a:normAutofit/>
          </a:bodyPr>
          <a:lstStyle/>
          <a:p>
            <a:r>
              <a:rPr lang="en-US" sz="2800" dirty="0"/>
              <a:t>Stochastic </a:t>
            </a:r>
            <a:r>
              <a:rPr lang="en-US" sz="2800" dirty="0" smtClean="0"/>
              <a:t>Production </a:t>
            </a:r>
            <a:r>
              <a:rPr lang="en-US" sz="2800" dirty="0"/>
              <a:t>model in </a:t>
            </a:r>
            <a:r>
              <a:rPr lang="en-US" sz="2800" dirty="0" smtClean="0"/>
              <a:t>Continuous-Time</a:t>
            </a:r>
          </a:p>
          <a:p>
            <a:r>
              <a:rPr lang="en-US" sz="2800" dirty="0"/>
              <a:t>State-space formulation with process and observation </a:t>
            </a:r>
            <a:r>
              <a:rPr lang="en-US" sz="2800" dirty="0" smtClean="0"/>
              <a:t>errors as random effects</a:t>
            </a:r>
            <a:endParaRPr lang="en-US" sz="2800" dirty="0"/>
          </a:p>
        </p:txBody>
      </p:sp>
      <p:pic>
        <p:nvPicPr>
          <p:cNvPr id="5" name="Picture 4"/>
          <p:cNvPicPr>
            <a:picLocks noChangeAspect="1"/>
          </p:cNvPicPr>
          <p:nvPr/>
        </p:nvPicPr>
        <p:blipFill>
          <a:blip r:embed="rId2"/>
          <a:stretch>
            <a:fillRect/>
          </a:stretch>
        </p:blipFill>
        <p:spPr>
          <a:xfrm>
            <a:off x="1" y="2534177"/>
            <a:ext cx="9144000" cy="2310777"/>
          </a:xfrm>
          <a:prstGeom prst="rect">
            <a:avLst/>
          </a:prstGeom>
        </p:spPr>
      </p:pic>
    </p:spTree>
    <p:extLst>
      <p:ext uri="{BB962C8B-B14F-4D97-AF65-F5344CB8AC3E}">
        <p14:creationId xmlns:p14="http://schemas.microsoft.com/office/powerpoint/2010/main" val="5662610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4717" y="1683"/>
            <a:ext cx="8229600" cy="1143000"/>
          </a:xfrm>
        </p:spPr>
        <p:txBody>
          <a:bodyPr>
            <a:normAutofit/>
          </a:bodyPr>
          <a:lstStyle/>
          <a:p>
            <a:pPr algn="l"/>
            <a:r>
              <a:rPr lang="en-US" sz="3600" dirty="0" err="1" smtClean="0">
                <a:solidFill>
                  <a:srgbClr val="0070C0"/>
                </a:solidFill>
              </a:rPr>
              <a:t>SPiCT</a:t>
            </a:r>
            <a:r>
              <a:rPr lang="en-US" sz="3600" dirty="0">
                <a:solidFill>
                  <a:srgbClr val="0070C0"/>
                </a:solidFill>
              </a:rPr>
              <a:t> (</a:t>
            </a:r>
            <a:r>
              <a:rPr lang="en-US" sz="3600" dirty="0" smtClean="0">
                <a:solidFill>
                  <a:srgbClr val="0070C0"/>
                </a:solidFill>
              </a:rPr>
              <a:t>Pedersen &amp; Berg, in review)</a:t>
            </a:r>
            <a:endParaRPr lang="en-US" sz="3600" dirty="0">
              <a:solidFill>
                <a:srgbClr val="0070C0"/>
              </a:solidFill>
            </a:endParaRPr>
          </a:p>
        </p:txBody>
      </p:sp>
      <p:pic>
        <p:nvPicPr>
          <p:cNvPr id="4" name="Picture 3"/>
          <p:cNvPicPr>
            <a:picLocks noChangeAspect="1"/>
          </p:cNvPicPr>
          <p:nvPr/>
        </p:nvPicPr>
        <p:blipFill>
          <a:blip r:embed="rId2"/>
          <a:stretch>
            <a:fillRect/>
          </a:stretch>
        </p:blipFill>
        <p:spPr>
          <a:xfrm>
            <a:off x="47767" y="928048"/>
            <a:ext cx="9144000" cy="5929951"/>
          </a:xfrm>
          <a:prstGeom prst="rect">
            <a:avLst/>
          </a:prstGeom>
        </p:spPr>
      </p:pic>
    </p:spTree>
    <p:extLst>
      <p:ext uri="{BB962C8B-B14F-4D97-AF65-F5344CB8AC3E}">
        <p14:creationId xmlns:p14="http://schemas.microsoft.com/office/powerpoint/2010/main" val="75544279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70C0"/>
                </a:solidFill>
              </a:rPr>
              <a:t>Lab (4) 5 – ADMB S Atl. Albacore - 1 fleet</a:t>
            </a:r>
            <a:endParaRPr lang="en-US" dirty="0">
              <a:solidFill>
                <a:srgbClr val="0070C0"/>
              </a:solidFill>
            </a:endParaRPr>
          </a:p>
        </p:txBody>
      </p:sp>
      <p:sp>
        <p:nvSpPr>
          <p:cNvPr id="3" name="Content Placeholder 2"/>
          <p:cNvSpPr>
            <a:spLocks noGrp="1"/>
          </p:cNvSpPr>
          <p:nvPr>
            <p:ph idx="1"/>
          </p:nvPr>
        </p:nvSpPr>
        <p:spPr>
          <a:xfrm>
            <a:off x="0" y="872282"/>
            <a:ext cx="8338782" cy="5985718"/>
          </a:xfrm>
        </p:spPr>
        <p:txBody>
          <a:bodyPr>
            <a:normAutofit/>
          </a:bodyPr>
          <a:lstStyle/>
          <a:p>
            <a:r>
              <a:rPr lang="en-US" dirty="0" smtClean="0"/>
              <a:t>Lab4.tpl</a:t>
            </a:r>
          </a:p>
          <a:p>
            <a:pPr lvl="1"/>
            <a:r>
              <a:rPr lang="en-US" dirty="0" smtClean="0"/>
              <a:t>Estimate q (</a:t>
            </a:r>
            <a:r>
              <a:rPr lang="en-US" dirty="0" err="1" smtClean="0"/>
              <a:t>Hilborn</a:t>
            </a:r>
            <a:r>
              <a:rPr lang="en-US" dirty="0" smtClean="0"/>
              <a:t> &amp; Walters 1992)</a:t>
            </a:r>
          </a:p>
          <a:p>
            <a:pPr lvl="1"/>
            <a:r>
              <a:rPr lang="en-US" dirty="0" smtClean="0"/>
              <a:t>Constraint for </a:t>
            </a:r>
            <a:r>
              <a:rPr lang="en-US" dirty="0" err="1" smtClean="0"/>
              <a:t>B</a:t>
            </a:r>
            <a:r>
              <a:rPr lang="en-US" baseline="-25000" dirty="0" err="1" smtClean="0"/>
              <a:t>t</a:t>
            </a:r>
            <a:r>
              <a:rPr lang="en-US" dirty="0" smtClean="0"/>
              <a:t>&gt;0.001kt</a:t>
            </a:r>
          </a:p>
          <a:p>
            <a:pPr lvl="1"/>
            <a:endParaRPr lang="en-US" dirty="0"/>
          </a:p>
          <a:p>
            <a:pPr lvl="1"/>
            <a:endParaRPr lang="en-US" dirty="0" smtClean="0"/>
          </a:p>
          <a:p>
            <a:pPr lvl="1"/>
            <a:endParaRPr lang="en-US" dirty="0"/>
          </a:p>
          <a:p>
            <a:pPr lvl="1"/>
            <a:endParaRPr lang="en-US" dirty="0" smtClean="0"/>
          </a:p>
          <a:p>
            <a:pPr lvl="1"/>
            <a:endParaRPr lang="en-US" dirty="0"/>
          </a:p>
          <a:p>
            <a:pPr lvl="1"/>
            <a:endParaRPr lang="en-US" dirty="0" smtClean="0"/>
          </a:p>
          <a:p>
            <a:pPr lvl="1"/>
            <a:endParaRPr lang="en-US" dirty="0"/>
          </a:p>
        </p:txBody>
      </p:sp>
      <p:sp>
        <p:nvSpPr>
          <p:cNvPr id="4" name="TextBox 3"/>
          <p:cNvSpPr txBox="1"/>
          <p:nvPr/>
        </p:nvSpPr>
        <p:spPr>
          <a:xfrm>
            <a:off x="1298858" y="166014"/>
            <a:ext cx="495649" cy="769441"/>
          </a:xfrm>
          <a:prstGeom prst="rect">
            <a:avLst/>
          </a:prstGeom>
          <a:noFill/>
        </p:spPr>
        <p:txBody>
          <a:bodyPr wrap="none" rtlCol="0">
            <a:spAutoFit/>
          </a:bodyPr>
          <a:lstStyle/>
          <a:p>
            <a:r>
              <a:rPr lang="en-US" sz="4400" dirty="0" smtClean="0">
                <a:solidFill>
                  <a:srgbClr val="C00000"/>
                </a:solidFill>
              </a:rPr>
              <a:t>X</a:t>
            </a:r>
            <a:endParaRPr lang="en-US" sz="4400" dirty="0">
              <a:solidFill>
                <a:srgbClr val="C00000"/>
              </a:solidFill>
            </a:endParaRPr>
          </a:p>
        </p:txBody>
      </p:sp>
      <p:pic>
        <p:nvPicPr>
          <p:cNvPr id="7" name="Picture 6"/>
          <p:cNvPicPr>
            <a:picLocks noChangeAspect="1"/>
          </p:cNvPicPr>
          <p:nvPr/>
        </p:nvPicPr>
        <p:blipFill rotWithShape="1">
          <a:blip r:embed="rId2"/>
          <a:srcRect t="67321"/>
          <a:stretch/>
        </p:blipFill>
        <p:spPr>
          <a:xfrm>
            <a:off x="3411" y="2448186"/>
            <a:ext cx="4940490" cy="1747698"/>
          </a:xfrm>
          <a:prstGeom prst="rect">
            <a:avLst/>
          </a:prstGeom>
        </p:spPr>
      </p:pic>
      <p:sp>
        <p:nvSpPr>
          <p:cNvPr id="6" name="TextBox 5"/>
          <p:cNvSpPr txBox="1"/>
          <p:nvPr/>
        </p:nvSpPr>
        <p:spPr>
          <a:xfrm>
            <a:off x="2521424" y="3952399"/>
            <a:ext cx="1630907" cy="2616101"/>
          </a:xfrm>
          <a:prstGeom prst="rect">
            <a:avLst/>
          </a:prstGeom>
          <a:noFill/>
        </p:spPr>
        <p:txBody>
          <a:bodyPr wrap="square" rtlCol="0">
            <a:spAutoFit/>
          </a:bodyPr>
          <a:lstStyle/>
          <a:p>
            <a:r>
              <a:rPr lang="en-US" sz="1600" dirty="0">
                <a:latin typeface="Courier New" panose="02070309020205020404" pitchFamily="49" charset="0"/>
                <a:cs typeface="Courier New" panose="02070309020205020404" pitchFamily="49" charset="0"/>
              </a:rPr>
              <a:t>r</a:t>
            </a:r>
          </a:p>
          <a:p>
            <a:r>
              <a:rPr lang="en-US" sz="1600" dirty="0">
                <a:latin typeface="Courier New" panose="02070309020205020404" pitchFamily="49" charset="0"/>
                <a:cs typeface="Courier New" panose="02070309020205020404" pitchFamily="49" charset="0"/>
              </a:rPr>
              <a:t>0.308</a:t>
            </a:r>
          </a:p>
          <a:p>
            <a:r>
              <a:rPr lang="en-US" sz="1600" dirty="0" smtClean="0">
                <a:latin typeface="Courier New" panose="02070309020205020404" pitchFamily="49" charset="0"/>
                <a:cs typeface="Courier New" panose="02070309020205020404" pitchFamily="49" charset="0"/>
              </a:rPr>
              <a:t>K</a:t>
            </a:r>
            <a:endParaRPr lang="en-US" sz="1600" dirty="0">
              <a:latin typeface="Courier New" panose="02070309020205020404" pitchFamily="49" charset="0"/>
              <a:cs typeface="Courier New" panose="02070309020205020404" pitchFamily="49" charset="0"/>
            </a:endParaRPr>
          </a:p>
          <a:p>
            <a:r>
              <a:rPr lang="en-US" sz="1600" dirty="0">
                <a:latin typeface="Courier New" panose="02070309020205020404" pitchFamily="49" charset="0"/>
                <a:cs typeface="Courier New" panose="02070309020205020404" pitchFamily="49" charset="0"/>
              </a:rPr>
              <a:t>251.602</a:t>
            </a:r>
          </a:p>
          <a:p>
            <a:r>
              <a:rPr lang="en-US" sz="1600" dirty="0" smtClean="0">
                <a:latin typeface="Courier New" panose="02070309020205020404" pitchFamily="49" charset="0"/>
                <a:cs typeface="Courier New" panose="02070309020205020404" pitchFamily="49" charset="0"/>
              </a:rPr>
              <a:t>MSY</a:t>
            </a:r>
            <a:endParaRPr lang="en-US" sz="1600" dirty="0">
              <a:latin typeface="Courier New" panose="02070309020205020404" pitchFamily="49" charset="0"/>
              <a:cs typeface="Courier New" panose="02070309020205020404" pitchFamily="49" charset="0"/>
            </a:endParaRPr>
          </a:p>
          <a:p>
            <a:r>
              <a:rPr lang="en-US" sz="1600" dirty="0">
                <a:latin typeface="Courier New" panose="02070309020205020404" pitchFamily="49" charset="0"/>
                <a:cs typeface="Courier New" panose="02070309020205020404" pitchFamily="49" charset="0"/>
              </a:rPr>
              <a:t>19.3833</a:t>
            </a:r>
          </a:p>
          <a:p>
            <a:r>
              <a:rPr lang="en-US" sz="1600" dirty="0" err="1">
                <a:latin typeface="Courier New" panose="02070309020205020404" pitchFamily="49" charset="0"/>
                <a:cs typeface="Courier New" panose="02070309020205020404" pitchFamily="49" charset="0"/>
              </a:rPr>
              <a:t>Bmsy</a:t>
            </a:r>
            <a:endParaRPr lang="en-US" sz="1600" dirty="0">
              <a:latin typeface="Courier New" panose="02070309020205020404" pitchFamily="49" charset="0"/>
              <a:cs typeface="Courier New" panose="02070309020205020404" pitchFamily="49" charset="0"/>
            </a:endParaRPr>
          </a:p>
          <a:p>
            <a:r>
              <a:rPr lang="en-US" sz="1600" dirty="0">
                <a:latin typeface="Courier New" panose="02070309020205020404" pitchFamily="49" charset="0"/>
                <a:cs typeface="Courier New" panose="02070309020205020404" pitchFamily="49" charset="0"/>
              </a:rPr>
              <a:t>125.801</a:t>
            </a:r>
          </a:p>
          <a:p>
            <a:r>
              <a:rPr lang="en-US" sz="1600" dirty="0" err="1">
                <a:latin typeface="Courier New" panose="02070309020205020404" pitchFamily="49" charset="0"/>
                <a:cs typeface="Courier New" panose="02070309020205020404" pitchFamily="49" charset="0"/>
              </a:rPr>
              <a:t>Fmsy</a:t>
            </a:r>
            <a:endParaRPr lang="en-US" sz="1600" dirty="0">
              <a:latin typeface="Courier New" panose="02070309020205020404" pitchFamily="49" charset="0"/>
              <a:cs typeface="Courier New" panose="02070309020205020404" pitchFamily="49" charset="0"/>
            </a:endParaRPr>
          </a:p>
          <a:p>
            <a:r>
              <a:rPr lang="en-US" sz="1600" dirty="0">
                <a:latin typeface="Courier New" panose="02070309020205020404" pitchFamily="49" charset="0"/>
                <a:cs typeface="Courier New" panose="02070309020205020404" pitchFamily="49" charset="0"/>
              </a:rPr>
              <a:t>0.154079</a:t>
            </a:r>
          </a:p>
        </p:txBody>
      </p:sp>
      <p:pic>
        <p:nvPicPr>
          <p:cNvPr id="8" name="Picture 7"/>
          <p:cNvPicPr>
            <a:picLocks noChangeAspect="1"/>
          </p:cNvPicPr>
          <p:nvPr/>
        </p:nvPicPr>
        <p:blipFill>
          <a:blip r:embed="rId3"/>
          <a:stretch>
            <a:fillRect/>
          </a:stretch>
        </p:blipFill>
        <p:spPr>
          <a:xfrm>
            <a:off x="3984435" y="2458886"/>
            <a:ext cx="5159565" cy="3312901"/>
          </a:xfrm>
          <a:prstGeom prst="rect">
            <a:avLst/>
          </a:prstGeom>
        </p:spPr>
      </p:pic>
    </p:spTree>
    <p:extLst>
      <p:ext uri="{BB962C8B-B14F-4D97-AF65-F5344CB8AC3E}">
        <p14:creationId xmlns:p14="http://schemas.microsoft.com/office/powerpoint/2010/main" val="42116371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70C0"/>
                </a:solidFill>
              </a:rPr>
              <a:t>Lab (4) 5 </a:t>
            </a:r>
            <a:r>
              <a:rPr lang="en-US" dirty="0">
                <a:solidFill>
                  <a:srgbClr val="0070C0"/>
                </a:solidFill>
              </a:rPr>
              <a:t>– ADMB S Atl. Albacore </a:t>
            </a:r>
            <a:r>
              <a:rPr lang="en-US" dirty="0" smtClean="0">
                <a:solidFill>
                  <a:srgbClr val="0070C0"/>
                </a:solidFill>
              </a:rPr>
              <a:t>- 1 </a:t>
            </a:r>
            <a:r>
              <a:rPr lang="en-US" dirty="0">
                <a:solidFill>
                  <a:srgbClr val="0070C0"/>
                </a:solidFill>
              </a:rPr>
              <a:t>fleet</a:t>
            </a:r>
          </a:p>
        </p:txBody>
      </p:sp>
      <p:sp>
        <p:nvSpPr>
          <p:cNvPr id="3" name="Content Placeholder 2"/>
          <p:cNvSpPr>
            <a:spLocks noGrp="1"/>
          </p:cNvSpPr>
          <p:nvPr>
            <p:ph idx="1"/>
          </p:nvPr>
        </p:nvSpPr>
        <p:spPr>
          <a:xfrm>
            <a:off x="0" y="872282"/>
            <a:ext cx="9144000" cy="5985718"/>
          </a:xfrm>
        </p:spPr>
        <p:txBody>
          <a:bodyPr>
            <a:normAutofit/>
          </a:bodyPr>
          <a:lstStyle/>
          <a:p>
            <a:r>
              <a:rPr lang="en-US" dirty="0" smtClean="0"/>
              <a:t>Results insensitive to reasonable starting values</a:t>
            </a:r>
          </a:p>
          <a:p>
            <a:pPr lvl="1"/>
            <a:endParaRPr lang="en-US" dirty="0"/>
          </a:p>
          <a:p>
            <a:pPr lvl="1"/>
            <a:endParaRPr lang="en-US" dirty="0" smtClean="0"/>
          </a:p>
          <a:p>
            <a:pPr lvl="1"/>
            <a:endParaRPr lang="en-US" dirty="0"/>
          </a:p>
          <a:p>
            <a:pPr lvl="1"/>
            <a:endParaRPr lang="en-US" dirty="0" smtClean="0"/>
          </a:p>
          <a:p>
            <a:pPr lvl="1"/>
            <a:endParaRPr lang="en-US" dirty="0"/>
          </a:p>
          <a:p>
            <a:pPr lvl="1"/>
            <a:endParaRPr lang="en-US" dirty="0" smtClean="0"/>
          </a:p>
          <a:p>
            <a:pPr marL="457200" lvl="1" indent="0">
              <a:buNone/>
            </a:pPr>
            <a:endParaRPr lang="en-US" dirty="0"/>
          </a:p>
        </p:txBody>
      </p:sp>
      <p:sp>
        <p:nvSpPr>
          <p:cNvPr id="4" name="TextBox 3"/>
          <p:cNvSpPr txBox="1"/>
          <p:nvPr/>
        </p:nvSpPr>
        <p:spPr>
          <a:xfrm>
            <a:off x="1312506" y="166014"/>
            <a:ext cx="495649" cy="769441"/>
          </a:xfrm>
          <a:prstGeom prst="rect">
            <a:avLst/>
          </a:prstGeom>
          <a:noFill/>
        </p:spPr>
        <p:txBody>
          <a:bodyPr wrap="none" rtlCol="0">
            <a:spAutoFit/>
          </a:bodyPr>
          <a:lstStyle/>
          <a:p>
            <a:r>
              <a:rPr lang="en-US" sz="4400" dirty="0" smtClean="0">
                <a:solidFill>
                  <a:srgbClr val="C00000"/>
                </a:solidFill>
              </a:rPr>
              <a:t>X</a:t>
            </a:r>
            <a:endParaRPr lang="en-US" sz="4400" dirty="0">
              <a:solidFill>
                <a:srgbClr val="C00000"/>
              </a:solidFill>
            </a:endParaRPr>
          </a:p>
        </p:txBody>
      </p:sp>
      <p:pic>
        <p:nvPicPr>
          <p:cNvPr id="7" name="Picture 6"/>
          <p:cNvPicPr>
            <a:picLocks noChangeAspect="1"/>
          </p:cNvPicPr>
          <p:nvPr/>
        </p:nvPicPr>
        <p:blipFill rotWithShape="1">
          <a:blip r:embed="rId2"/>
          <a:srcRect t="67321"/>
          <a:stretch/>
        </p:blipFill>
        <p:spPr>
          <a:xfrm>
            <a:off x="0" y="1325095"/>
            <a:ext cx="4940490" cy="1747698"/>
          </a:xfrm>
          <a:prstGeom prst="rect">
            <a:avLst/>
          </a:prstGeom>
        </p:spPr>
      </p:pic>
      <p:sp>
        <p:nvSpPr>
          <p:cNvPr id="6" name="TextBox 5"/>
          <p:cNvSpPr txBox="1"/>
          <p:nvPr/>
        </p:nvSpPr>
        <p:spPr>
          <a:xfrm>
            <a:off x="155279" y="3072793"/>
            <a:ext cx="1630907" cy="2616101"/>
          </a:xfrm>
          <a:prstGeom prst="rect">
            <a:avLst/>
          </a:prstGeom>
          <a:noFill/>
        </p:spPr>
        <p:txBody>
          <a:bodyPr wrap="square" rtlCol="0">
            <a:spAutoFit/>
          </a:bodyPr>
          <a:lstStyle/>
          <a:p>
            <a:r>
              <a:rPr lang="en-US" sz="1600" dirty="0">
                <a:latin typeface="Courier New" panose="02070309020205020404" pitchFamily="49" charset="0"/>
                <a:cs typeface="Courier New" panose="02070309020205020404" pitchFamily="49" charset="0"/>
              </a:rPr>
              <a:t>r</a:t>
            </a:r>
          </a:p>
          <a:p>
            <a:r>
              <a:rPr lang="en-US" sz="1600" dirty="0">
                <a:latin typeface="Courier New" panose="02070309020205020404" pitchFamily="49" charset="0"/>
                <a:cs typeface="Courier New" panose="02070309020205020404" pitchFamily="49" charset="0"/>
              </a:rPr>
              <a:t>0.308</a:t>
            </a:r>
          </a:p>
          <a:p>
            <a:r>
              <a:rPr lang="en-US" sz="1600" dirty="0" smtClean="0">
                <a:latin typeface="Courier New" panose="02070309020205020404" pitchFamily="49" charset="0"/>
                <a:cs typeface="Courier New" panose="02070309020205020404" pitchFamily="49" charset="0"/>
              </a:rPr>
              <a:t>K</a:t>
            </a:r>
            <a:endParaRPr lang="en-US" sz="1600" dirty="0">
              <a:latin typeface="Courier New" panose="02070309020205020404" pitchFamily="49" charset="0"/>
              <a:cs typeface="Courier New" panose="02070309020205020404" pitchFamily="49" charset="0"/>
            </a:endParaRPr>
          </a:p>
          <a:p>
            <a:r>
              <a:rPr lang="en-US" sz="1600" dirty="0">
                <a:latin typeface="Courier New" panose="02070309020205020404" pitchFamily="49" charset="0"/>
                <a:cs typeface="Courier New" panose="02070309020205020404" pitchFamily="49" charset="0"/>
              </a:rPr>
              <a:t>251.602</a:t>
            </a:r>
          </a:p>
          <a:p>
            <a:r>
              <a:rPr lang="en-US" sz="1600" dirty="0" smtClean="0">
                <a:latin typeface="Courier New" panose="02070309020205020404" pitchFamily="49" charset="0"/>
                <a:cs typeface="Courier New" panose="02070309020205020404" pitchFamily="49" charset="0"/>
              </a:rPr>
              <a:t>MSY</a:t>
            </a:r>
            <a:endParaRPr lang="en-US" sz="1600" dirty="0">
              <a:latin typeface="Courier New" panose="02070309020205020404" pitchFamily="49" charset="0"/>
              <a:cs typeface="Courier New" panose="02070309020205020404" pitchFamily="49" charset="0"/>
            </a:endParaRPr>
          </a:p>
          <a:p>
            <a:r>
              <a:rPr lang="en-US" sz="1600" dirty="0">
                <a:latin typeface="Courier New" panose="02070309020205020404" pitchFamily="49" charset="0"/>
                <a:cs typeface="Courier New" panose="02070309020205020404" pitchFamily="49" charset="0"/>
              </a:rPr>
              <a:t>19.3833</a:t>
            </a:r>
          </a:p>
          <a:p>
            <a:r>
              <a:rPr lang="en-US" sz="1600" dirty="0" err="1">
                <a:latin typeface="Courier New" panose="02070309020205020404" pitchFamily="49" charset="0"/>
                <a:cs typeface="Courier New" panose="02070309020205020404" pitchFamily="49" charset="0"/>
              </a:rPr>
              <a:t>Bmsy</a:t>
            </a:r>
            <a:endParaRPr lang="en-US" sz="1600" dirty="0">
              <a:latin typeface="Courier New" panose="02070309020205020404" pitchFamily="49" charset="0"/>
              <a:cs typeface="Courier New" panose="02070309020205020404" pitchFamily="49" charset="0"/>
            </a:endParaRPr>
          </a:p>
          <a:p>
            <a:r>
              <a:rPr lang="en-US" sz="1600" dirty="0">
                <a:latin typeface="Courier New" panose="02070309020205020404" pitchFamily="49" charset="0"/>
                <a:cs typeface="Courier New" panose="02070309020205020404" pitchFamily="49" charset="0"/>
              </a:rPr>
              <a:t>125.801</a:t>
            </a:r>
          </a:p>
          <a:p>
            <a:r>
              <a:rPr lang="en-US" sz="1600" dirty="0" err="1">
                <a:latin typeface="Courier New" panose="02070309020205020404" pitchFamily="49" charset="0"/>
                <a:cs typeface="Courier New" panose="02070309020205020404" pitchFamily="49" charset="0"/>
              </a:rPr>
              <a:t>Fmsy</a:t>
            </a:r>
            <a:endParaRPr lang="en-US" sz="1600" dirty="0">
              <a:latin typeface="Courier New" panose="02070309020205020404" pitchFamily="49" charset="0"/>
              <a:cs typeface="Courier New" panose="02070309020205020404" pitchFamily="49" charset="0"/>
            </a:endParaRPr>
          </a:p>
          <a:p>
            <a:r>
              <a:rPr lang="en-US" sz="1600" dirty="0">
                <a:latin typeface="Courier New" panose="02070309020205020404" pitchFamily="49" charset="0"/>
                <a:cs typeface="Courier New" panose="02070309020205020404" pitchFamily="49" charset="0"/>
              </a:rPr>
              <a:t>0.154079</a:t>
            </a:r>
          </a:p>
        </p:txBody>
      </p:sp>
      <p:sp>
        <p:nvSpPr>
          <p:cNvPr id="5" name="TextBox 4"/>
          <p:cNvSpPr txBox="1"/>
          <p:nvPr/>
        </p:nvSpPr>
        <p:spPr>
          <a:xfrm>
            <a:off x="4940490" y="1869743"/>
            <a:ext cx="184731" cy="369332"/>
          </a:xfrm>
          <a:prstGeom prst="rect">
            <a:avLst/>
          </a:prstGeom>
          <a:noFill/>
        </p:spPr>
        <p:txBody>
          <a:bodyPr wrap="none" rtlCol="0">
            <a:spAutoFit/>
          </a:bodyPr>
          <a:lstStyle/>
          <a:p>
            <a:endParaRPr lang="en-US" dirty="0"/>
          </a:p>
        </p:txBody>
      </p:sp>
      <p:pic>
        <p:nvPicPr>
          <p:cNvPr id="9" name="Picture 8"/>
          <p:cNvPicPr>
            <a:picLocks noChangeAspect="1"/>
          </p:cNvPicPr>
          <p:nvPr/>
        </p:nvPicPr>
        <p:blipFill>
          <a:blip r:embed="rId3"/>
          <a:stretch>
            <a:fillRect/>
          </a:stretch>
        </p:blipFill>
        <p:spPr>
          <a:xfrm>
            <a:off x="3470186" y="1363457"/>
            <a:ext cx="3222617" cy="1722984"/>
          </a:xfrm>
          <a:prstGeom prst="rect">
            <a:avLst/>
          </a:prstGeom>
        </p:spPr>
      </p:pic>
      <p:sp>
        <p:nvSpPr>
          <p:cNvPr id="10" name="TextBox 9"/>
          <p:cNvSpPr txBox="1"/>
          <p:nvPr/>
        </p:nvSpPr>
        <p:spPr>
          <a:xfrm>
            <a:off x="2815266" y="3086441"/>
            <a:ext cx="1172116" cy="2800767"/>
          </a:xfrm>
          <a:prstGeom prst="rect">
            <a:avLst/>
          </a:prstGeom>
          <a:noFill/>
        </p:spPr>
        <p:txBody>
          <a:bodyPr wrap="none" rtlCol="0">
            <a:spAutoFit/>
          </a:bodyPr>
          <a:lstStyle/>
          <a:p>
            <a:r>
              <a:rPr lang="en-US" sz="1600" dirty="0">
                <a:latin typeface="Courier New" panose="02070309020205020404" pitchFamily="49" charset="0"/>
                <a:cs typeface="Courier New" panose="02070309020205020404" pitchFamily="49" charset="0"/>
              </a:rPr>
              <a:t>r</a:t>
            </a:r>
          </a:p>
          <a:p>
            <a:r>
              <a:rPr lang="en-US" sz="1600" dirty="0">
                <a:latin typeface="Courier New" panose="02070309020205020404" pitchFamily="49" charset="0"/>
                <a:cs typeface="Courier New" panose="02070309020205020404" pitchFamily="49" charset="0"/>
              </a:rPr>
              <a:t>0.308</a:t>
            </a:r>
          </a:p>
          <a:p>
            <a:r>
              <a:rPr lang="en-US" sz="1600" dirty="0" smtClean="0">
                <a:latin typeface="Courier New" panose="02070309020205020404" pitchFamily="49" charset="0"/>
                <a:cs typeface="Courier New" panose="02070309020205020404" pitchFamily="49" charset="0"/>
              </a:rPr>
              <a:t>K</a:t>
            </a:r>
            <a:endParaRPr lang="en-US" sz="1600" dirty="0">
              <a:latin typeface="Courier New" panose="02070309020205020404" pitchFamily="49" charset="0"/>
              <a:cs typeface="Courier New" panose="02070309020205020404" pitchFamily="49" charset="0"/>
            </a:endParaRPr>
          </a:p>
          <a:p>
            <a:r>
              <a:rPr lang="en-US" sz="1600" dirty="0">
                <a:latin typeface="Courier New" panose="02070309020205020404" pitchFamily="49" charset="0"/>
                <a:cs typeface="Courier New" panose="02070309020205020404" pitchFamily="49" charset="0"/>
              </a:rPr>
              <a:t>251.602</a:t>
            </a:r>
          </a:p>
          <a:p>
            <a:r>
              <a:rPr lang="en-US" sz="1600" dirty="0" smtClean="0">
                <a:latin typeface="Courier New" panose="02070309020205020404" pitchFamily="49" charset="0"/>
                <a:cs typeface="Courier New" panose="02070309020205020404" pitchFamily="49" charset="0"/>
              </a:rPr>
              <a:t>MSY</a:t>
            </a:r>
            <a:endParaRPr lang="en-US" sz="1600" dirty="0">
              <a:latin typeface="Courier New" panose="02070309020205020404" pitchFamily="49" charset="0"/>
              <a:cs typeface="Courier New" panose="02070309020205020404" pitchFamily="49" charset="0"/>
            </a:endParaRPr>
          </a:p>
          <a:p>
            <a:r>
              <a:rPr lang="en-US" sz="1600" dirty="0">
                <a:latin typeface="Courier New" panose="02070309020205020404" pitchFamily="49" charset="0"/>
                <a:cs typeface="Courier New" panose="02070309020205020404" pitchFamily="49" charset="0"/>
              </a:rPr>
              <a:t>19.3833</a:t>
            </a:r>
          </a:p>
          <a:p>
            <a:r>
              <a:rPr lang="en-US" sz="1600" dirty="0" err="1">
                <a:latin typeface="Courier New" panose="02070309020205020404" pitchFamily="49" charset="0"/>
                <a:cs typeface="Courier New" panose="02070309020205020404" pitchFamily="49" charset="0"/>
              </a:rPr>
              <a:t>Bmsy</a:t>
            </a:r>
            <a:endParaRPr lang="en-US" sz="1600" dirty="0">
              <a:latin typeface="Courier New" panose="02070309020205020404" pitchFamily="49" charset="0"/>
              <a:cs typeface="Courier New" panose="02070309020205020404" pitchFamily="49" charset="0"/>
            </a:endParaRPr>
          </a:p>
          <a:p>
            <a:r>
              <a:rPr lang="en-US" sz="1600" dirty="0">
                <a:latin typeface="Courier New" panose="02070309020205020404" pitchFamily="49" charset="0"/>
                <a:cs typeface="Courier New" panose="02070309020205020404" pitchFamily="49" charset="0"/>
              </a:rPr>
              <a:t>125.801</a:t>
            </a:r>
          </a:p>
          <a:p>
            <a:r>
              <a:rPr lang="en-US" sz="1600" dirty="0" err="1">
                <a:latin typeface="Courier New" panose="02070309020205020404" pitchFamily="49" charset="0"/>
                <a:cs typeface="Courier New" panose="02070309020205020404" pitchFamily="49" charset="0"/>
              </a:rPr>
              <a:t>Fmsy</a:t>
            </a:r>
            <a:endParaRPr lang="en-US" sz="1600" dirty="0">
              <a:latin typeface="Courier New" panose="02070309020205020404" pitchFamily="49" charset="0"/>
              <a:cs typeface="Courier New" panose="02070309020205020404" pitchFamily="49" charset="0"/>
            </a:endParaRPr>
          </a:p>
          <a:p>
            <a:r>
              <a:rPr lang="en-US" sz="1600" dirty="0">
                <a:latin typeface="Courier New" panose="02070309020205020404" pitchFamily="49" charset="0"/>
                <a:cs typeface="Courier New" panose="02070309020205020404" pitchFamily="49" charset="0"/>
              </a:rPr>
              <a:t>0.154079</a:t>
            </a:r>
          </a:p>
          <a:p>
            <a:endParaRPr lang="en-US" sz="1600" dirty="0">
              <a:latin typeface="Courier New" panose="02070309020205020404" pitchFamily="49" charset="0"/>
              <a:cs typeface="Courier New" panose="02070309020205020404" pitchFamily="49" charset="0"/>
            </a:endParaRPr>
          </a:p>
        </p:txBody>
      </p:sp>
      <p:grpSp>
        <p:nvGrpSpPr>
          <p:cNvPr id="11" name="Group 10"/>
          <p:cNvGrpSpPr/>
          <p:nvPr/>
        </p:nvGrpSpPr>
        <p:grpSpPr>
          <a:xfrm>
            <a:off x="4148919" y="3086442"/>
            <a:ext cx="4893210" cy="3148569"/>
            <a:chOff x="5199797" y="2184425"/>
            <a:chExt cx="3944203" cy="2179518"/>
          </a:xfrm>
        </p:grpSpPr>
        <p:pic>
          <p:nvPicPr>
            <p:cNvPr id="12" name="Picture 11"/>
            <p:cNvPicPr>
              <a:picLocks noChangeAspect="1"/>
            </p:cNvPicPr>
            <p:nvPr/>
          </p:nvPicPr>
          <p:blipFill>
            <a:blip r:embed="rId4"/>
            <a:stretch>
              <a:fillRect/>
            </a:stretch>
          </p:blipFill>
          <p:spPr>
            <a:xfrm>
              <a:off x="5199797" y="2184425"/>
              <a:ext cx="3944203" cy="2179518"/>
            </a:xfrm>
            <a:prstGeom prst="rect">
              <a:avLst/>
            </a:prstGeom>
          </p:spPr>
        </p:pic>
        <p:sp>
          <p:nvSpPr>
            <p:cNvPr id="13" name="TextBox 12"/>
            <p:cNvSpPr txBox="1"/>
            <p:nvPr/>
          </p:nvSpPr>
          <p:spPr>
            <a:xfrm>
              <a:off x="5936779" y="3692189"/>
              <a:ext cx="2504973" cy="369480"/>
            </a:xfrm>
            <a:prstGeom prst="rect">
              <a:avLst/>
            </a:prstGeom>
            <a:noFill/>
          </p:spPr>
          <p:txBody>
            <a:bodyPr wrap="none" rtlCol="0">
              <a:spAutoFit/>
            </a:bodyPr>
            <a:lstStyle/>
            <a:p>
              <a:r>
                <a:rPr lang="en-US" sz="1400" dirty="0" smtClean="0">
                  <a:latin typeface="Times New Roman" panose="02020603050405020304" pitchFamily="18" charset="0"/>
                  <a:cs typeface="Times New Roman" panose="02020603050405020304" pitchFamily="18" charset="0"/>
                </a:rPr>
                <a:t>Brooks et al. (2011) MCMC Guide</a:t>
              </a:r>
              <a:endParaRPr lang="en-US" sz="1400" dirty="0">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331339108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70C0"/>
                </a:solidFill>
              </a:rPr>
              <a:t>Lab (4) 5 </a:t>
            </a:r>
            <a:r>
              <a:rPr lang="en-US" dirty="0">
                <a:solidFill>
                  <a:srgbClr val="0070C0"/>
                </a:solidFill>
              </a:rPr>
              <a:t>– ADMB S Atl. Albacore </a:t>
            </a:r>
            <a:r>
              <a:rPr lang="en-US" dirty="0" smtClean="0">
                <a:solidFill>
                  <a:srgbClr val="0070C0"/>
                </a:solidFill>
              </a:rPr>
              <a:t>- 1 </a:t>
            </a:r>
            <a:r>
              <a:rPr lang="en-US" dirty="0">
                <a:solidFill>
                  <a:srgbClr val="0070C0"/>
                </a:solidFill>
              </a:rPr>
              <a:t>fleet</a:t>
            </a:r>
          </a:p>
        </p:txBody>
      </p:sp>
      <p:sp>
        <p:nvSpPr>
          <p:cNvPr id="3" name="Content Placeholder 2"/>
          <p:cNvSpPr>
            <a:spLocks noGrp="1"/>
          </p:cNvSpPr>
          <p:nvPr>
            <p:ph idx="1"/>
          </p:nvPr>
        </p:nvSpPr>
        <p:spPr>
          <a:xfrm>
            <a:off x="0" y="872282"/>
            <a:ext cx="9144000" cy="5985718"/>
          </a:xfrm>
        </p:spPr>
        <p:txBody>
          <a:bodyPr>
            <a:normAutofit fontScale="92500" lnSpcReduction="20000"/>
          </a:bodyPr>
          <a:lstStyle/>
          <a:p>
            <a:r>
              <a:rPr lang="en-US" dirty="0" smtClean="0"/>
              <a:t>Generic Improvements from Gavin</a:t>
            </a:r>
          </a:p>
          <a:p>
            <a:pPr lvl="1"/>
            <a:r>
              <a:rPr lang="en-US" dirty="0" smtClean="0"/>
              <a:t>Calculate q (</a:t>
            </a:r>
            <a:r>
              <a:rPr lang="en-US" dirty="0" err="1" smtClean="0"/>
              <a:t>Polachek</a:t>
            </a:r>
            <a:r>
              <a:rPr lang="en-US" dirty="0" smtClean="0"/>
              <a:t> et al. 1993)</a:t>
            </a:r>
          </a:p>
          <a:p>
            <a:pPr lvl="1"/>
            <a:r>
              <a:rPr lang="en-US" dirty="0" smtClean="0"/>
              <a:t>Log parameters to avoid &lt;0</a:t>
            </a:r>
          </a:p>
          <a:p>
            <a:pPr lvl="1"/>
            <a:r>
              <a:rPr lang="en-US" dirty="0"/>
              <a:t>Penalty </a:t>
            </a:r>
            <a:r>
              <a:rPr lang="en-US" dirty="0" smtClean="0"/>
              <a:t>function</a:t>
            </a:r>
          </a:p>
          <a:p>
            <a:pPr lvl="2"/>
            <a:r>
              <a:rPr lang="en-US" dirty="0" err="1" smtClean="0"/>
              <a:t>dvariable</a:t>
            </a:r>
            <a:r>
              <a:rPr lang="en-US" dirty="0" smtClean="0"/>
              <a:t> </a:t>
            </a:r>
            <a:r>
              <a:rPr lang="en-US" dirty="0" err="1"/>
              <a:t>fpen</a:t>
            </a:r>
            <a:r>
              <a:rPr lang="en-US" dirty="0"/>
              <a:t> = 0.;  </a:t>
            </a:r>
          </a:p>
          <a:p>
            <a:pPr lvl="2"/>
            <a:r>
              <a:rPr lang="en-US" dirty="0"/>
              <a:t>s</a:t>
            </a:r>
            <a:r>
              <a:rPr lang="en-US" dirty="0" smtClean="0"/>
              <a:t>urvival = 1.-yield(</a:t>
            </a:r>
            <a:r>
              <a:rPr lang="en-US" dirty="0" err="1" smtClean="0"/>
              <a:t>i</a:t>
            </a:r>
            <a:r>
              <a:rPr lang="en-US" dirty="0" smtClean="0"/>
              <a:t>)/biomass(i+1);</a:t>
            </a:r>
            <a:endParaRPr lang="en-US" dirty="0"/>
          </a:p>
          <a:p>
            <a:pPr lvl="2"/>
            <a:r>
              <a:rPr lang="en-US" dirty="0" smtClean="0"/>
              <a:t>biomass(i+1</a:t>
            </a:r>
            <a:r>
              <a:rPr lang="en-US" dirty="0"/>
              <a:t>) *= </a:t>
            </a:r>
            <a:r>
              <a:rPr lang="en-US" dirty="0" err="1"/>
              <a:t>posfun</a:t>
            </a:r>
            <a:r>
              <a:rPr lang="en-US" dirty="0"/>
              <a:t>(survival,0.01,fpen); </a:t>
            </a:r>
            <a:r>
              <a:rPr lang="en-US" dirty="0" smtClean="0"/>
              <a:t>	</a:t>
            </a:r>
            <a:endParaRPr lang="en-US" dirty="0"/>
          </a:p>
          <a:p>
            <a:pPr lvl="2"/>
            <a:r>
              <a:rPr lang="en-US" dirty="0" err="1" smtClean="0"/>
              <a:t>obj_fun</a:t>
            </a:r>
            <a:r>
              <a:rPr lang="en-US" dirty="0" smtClean="0"/>
              <a:t> </a:t>
            </a:r>
            <a:r>
              <a:rPr lang="en-US" dirty="0"/>
              <a:t>+= 100*</a:t>
            </a:r>
            <a:r>
              <a:rPr lang="en-US" dirty="0" err="1"/>
              <a:t>fpen</a:t>
            </a:r>
            <a:r>
              <a:rPr lang="en-US" dirty="0"/>
              <a:t>; </a:t>
            </a:r>
            <a:endParaRPr lang="en-US" dirty="0" smtClean="0"/>
          </a:p>
          <a:p>
            <a:r>
              <a:rPr lang="en-US" dirty="0" smtClean="0"/>
              <a:t>Example in ADMB Manual (Fournier 2015, section 2.3)</a:t>
            </a:r>
          </a:p>
          <a:p>
            <a:pPr lvl="1"/>
            <a:r>
              <a:rPr lang="en-US" sz="2400" dirty="0"/>
              <a:t>bio(iy+1</a:t>
            </a:r>
            <a:r>
              <a:rPr lang="en-US" sz="2400" dirty="0" smtClean="0"/>
              <a:t>)=</a:t>
            </a:r>
            <a:r>
              <a:rPr lang="en-US" sz="2400" dirty="0" err="1" smtClean="0"/>
              <a:t>posfun</a:t>
            </a:r>
            <a:r>
              <a:rPr lang="en-US" sz="2400" dirty="0" smtClean="0"/>
              <a:t>(bio(</a:t>
            </a:r>
            <a:r>
              <a:rPr lang="en-US" sz="2400" dirty="0" err="1" smtClean="0"/>
              <a:t>iy</a:t>
            </a:r>
            <a:r>
              <a:rPr lang="en-US" sz="2400" dirty="0"/>
              <a:t>)+r*bio(</a:t>
            </a:r>
            <a:r>
              <a:rPr lang="en-US" sz="2400" dirty="0" err="1"/>
              <a:t>iy</a:t>
            </a:r>
            <a:r>
              <a:rPr lang="en-US" sz="2400" dirty="0"/>
              <a:t>)*(1.-(bio(</a:t>
            </a:r>
            <a:r>
              <a:rPr lang="en-US" sz="2400" dirty="0" err="1"/>
              <a:t>iy</a:t>
            </a:r>
            <a:r>
              <a:rPr lang="en-US" sz="2400" dirty="0"/>
              <a:t>)/k)),100.0,fpen1</a:t>
            </a:r>
            <a:r>
              <a:rPr lang="en-US" sz="2400" dirty="0" smtClean="0"/>
              <a:t>);</a:t>
            </a:r>
          </a:p>
          <a:p>
            <a:r>
              <a:rPr lang="en-US" dirty="0" smtClean="0"/>
              <a:t>Avoid clunky if statement, but </a:t>
            </a:r>
            <a:r>
              <a:rPr lang="en-US" dirty="0" smtClean="0">
                <a:solidFill>
                  <a:srgbClr val="C00000"/>
                </a:solidFill>
              </a:rPr>
              <a:t>sensitive to starting values</a:t>
            </a:r>
          </a:p>
          <a:p>
            <a:pPr lvl="1"/>
            <a:r>
              <a:rPr lang="en-US" dirty="0" smtClean="0"/>
              <a:t>Need to consider realism of </a:t>
            </a:r>
            <a:r>
              <a:rPr lang="en-US" dirty="0" err="1" smtClean="0"/>
              <a:t>exp</a:t>
            </a:r>
            <a:r>
              <a:rPr lang="en-US" dirty="0" smtClean="0"/>
              <a:t>(Ln(parameter values))</a:t>
            </a:r>
          </a:p>
          <a:p>
            <a:pPr lvl="1"/>
            <a:r>
              <a:rPr lang="en-US" dirty="0" smtClean="0"/>
              <a:t>Small changes in Ln(r), Ln(K),  Ln(B1) extend beyond reasonable values.</a:t>
            </a:r>
            <a:endParaRPr lang="en-US" dirty="0"/>
          </a:p>
        </p:txBody>
      </p:sp>
      <p:sp>
        <p:nvSpPr>
          <p:cNvPr id="4" name="TextBox 3"/>
          <p:cNvSpPr txBox="1"/>
          <p:nvPr/>
        </p:nvSpPr>
        <p:spPr>
          <a:xfrm>
            <a:off x="1298858" y="166014"/>
            <a:ext cx="495649" cy="769441"/>
          </a:xfrm>
          <a:prstGeom prst="rect">
            <a:avLst/>
          </a:prstGeom>
          <a:noFill/>
        </p:spPr>
        <p:txBody>
          <a:bodyPr wrap="none" rtlCol="0">
            <a:spAutoFit/>
          </a:bodyPr>
          <a:lstStyle/>
          <a:p>
            <a:r>
              <a:rPr lang="en-US" sz="4400" dirty="0" smtClean="0">
                <a:solidFill>
                  <a:srgbClr val="C00000"/>
                </a:solidFill>
              </a:rPr>
              <a:t>X</a:t>
            </a:r>
            <a:endParaRPr lang="en-US" sz="4400" dirty="0">
              <a:solidFill>
                <a:srgbClr val="C00000"/>
              </a:solidFill>
            </a:endParaRPr>
          </a:p>
        </p:txBody>
      </p:sp>
    </p:spTree>
    <p:extLst>
      <p:ext uri="{BB962C8B-B14F-4D97-AF65-F5344CB8AC3E}">
        <p14:creationId xmlns:p14="http://schemas.microsoft.com/office/powerpoint/2010/main" val="144880486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Where Are We?</a:t>
            </a:r>
            <a:endParaRPr lang="en-US" dirty="0"/>
          </a:p>
        </p:txBody>
      </p:sp>
      <p:sp>
        <p:nvSpPr>
          <p:cNvPr id="3" name="Content Placeholder 2"/>
          <p:cNvSpPr>
            <a:spLocks noGrp="1"/>
          </p:cNvSpPr>
          <p:nvPr>
            <p:ph idx="1"/>
          </p:nvPr>
        </p:nvSpPr>
        <p:spPr>
          <a:xfrm>
            <a:off x="0" y="4962391"/>
            <a:ext cx="9144000" cy="1038359"/>
          </a:xfrm>
        </p:spPr>
        <p:txBody>
          <a:bodyPr>
            <a:normAutofit lnSpcReduction="10000"/>
          </a:bodyPr>
          <a:lstStyle/>
          <a:p>
            <a:r>
              <a:rPr lang="en-US" dirty="0" smtClean="0"/>
              <a:t>Model Building &amp; Model Selection (Cooch &amp; White 2009, Chapters 4-5)</a:t>
            </a:r>
            <a:endParaRPr lang="en-US" dirty="0"/>
          </a:p>
        </p:txBody>
      </p:sp>
      <p:pic>
        <p:nvPicPr>
          <p:cNvPr id="4" name="Picture 3"/>
          <p:cNvPicPr>
            <a:picLocks noChangeAspect="1"/>
          </p:cNvPicPr>
          <p:nvPr/>
        </p:nvPicPr>
        <p:blipFill rotWithShape="1">
          <a:blip r:embed="rId2"/>
          <a:srcRect t="-1" b="39266"/>
          <a:stretch/>
        </p:blipFill>
        <p:spPr>
          <a:xfrm>
            <a:off x="-72369" y="872282"/>
            <a:ext cx="9216369" cy="3904434"/>
          </a:xfrm>
          <a:prstGeom prst="rect">
            <a:avLst/>
          </a:prstGeom>
        </p:spPr>
      </p:pic>
    </p:spTree>
    <p:extLst>
      <p:ext uri="{BB962C8B-B14F-4D97-AF65-F5344CB8AC3E}">
        <p14:creationId xmlns:p14="http://schemas.microsoft.com/office/powerpoint/2010/main" val="218623806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70C0"/>
                </a:solidFill>
              </a:rPr>
              <a:t>Lab (4) 5</a:t>
            </a:r>
            <a:r>
              <a:rPr lang="en-US" dirty="0">
                <a:solidFill>
                  <a:srgbClr val="0070C0"/>
                </a:solidFill>
              </a:rPr>
              <a:t> – ADMB S Atl. Albacore </a:t>
            </a:r>
            <a:r>
              <a:rPr lang="en-US" dirty="0" smtClean="0">
                <a:solidFill>
                  <a:srgbClr val="0070C0"/>
                </a:solidFill>
              </a:rPr>
              <a:t>4 fleets</a:t>
            </a:r>
            <a:endParaRPr lang="en-US" dirty="0">
              <a:solidFill>
                <a:srgbClr val="0070C0"/>
              </a:solidFill>
            </a:endParaRPr>
          </a:p>
        </p:txBody>
      </p:sp>
      <p:sp>
        <p:nvSpPr>
          <p:cNvPr id="3" name="Content Placeholder 2"/>
          <p:cNvSpPr>
            <a:spLocks noGrp="1"/>
          </p:cNvSpPr>
          <p:nvPr>
            <p:ph idx="1"/>
          </p:nvPr>
        </p:nvSpPr>
        <p:spPr>
          <a:xfrm>
            <a:off x="0" y="872282"/>
            <a:ext cx="9144000" cy="5985718"/>
          </a:xfrm>
        </p:spPr>
        <p:txBody>
          <a:bodyPr>
            <a:normAutofit/>
          </a:bodyPr>
          <a:lstStyle/>
          <a:p>
            <a:r>
              <a:rPr lang="en-US" dirty="0"/>
              <a:t>ICCAT (2013) </a:t>
            </a:r>
            <a:endParaRPr lang="en-US" dirty="0" smtClean="0"/>
          </a:p>
          <a:p>
            <a:r>
              <a:rPr lang="en-US" dirty="0" smtClean="0"/>
              <a:t>Extended </a:t>
            </a:r>
            <a:r>
              <a:rPr lang="en-US" dirty="0"/>
              <a:t>time series from 1968-1989 to 1956-2011</a:t>
            </a:r>
          </a:p>
          <a:p>
            <a:pPr lvl="1"/>
            <a:r>
              <a:rPr lang="en-US" dirty="0"/>
              <a:t>Captures the beginning of the fishery better (B1~K?)</a:t>
            </a:r>
          </a:p>
          <a:p>
            <a:pPr lvl="1"/>
            <a:r>
              <a:rPr lang="en-US" dirty="0"/>
              <a:t>Provides more dynamic range in exploitation history (post-ICCAT management to end overfishing</a:t>
            </a:r>
            <a:r>
              <a:rPr lang="en-US" dirty="0" smtClean="0"/>
              <a:t>)</a:t>
            </a:r>
          </a:p>
          <a:p>
            <a:r>
              <a:rPr lang="en-US" dirty="0" smtClean="0"/>
              <a:t>Data from four fleets</a:t>
            </a:r>
          </a:p>
          <a:p>
            <a:pPr lvl="1"/>
            <a:r>
              <a:rPr lang="en-US" dirty="0" smtClean="0"/>
              <a:t>Thanks, Chris!</a:t>
            </a:r>
            <a:endParaRPr lang="en-US" dirty="0"/>
          </a:p>
          <a:p>
            <a:endParaRPr lang="en-US" dirty="0"/>
          </a:p>
        </p:txBody>
      </p:sp>
      <p:sp>
        <p:nvSpPr>
          <p:cNvPr id="4" name="TextBox 3"/>
          <p:cNvSpPr txBox="1"/>
          <p:nvPr/>
        </p:nvSpPr>
        <p:spPr>
          <a:xfrm>
            <a:off x="1298858" y="166014"/>
            <a:ext cx="495649" cy="769441"/>
          </a:xfrm>
          <a:prstGeom prst="rect">
            <a:avLst/>
          </a:prstGeom>
          <a:noFill/>
        </p:spPr>
        <p:txBody>
          <a:bodyPr wrap="none" rtlCol="0">
            <a:spAutoFit/>
          </a:bodyPr>
          <a:lstStyle/>
          <a:p>
            <a:r>
              <a:rPr lang="en-US" sz="4400" dirty="0" smtClean="0">
                <a:solidFill>
                  <a:srgbClr val="C00000"/>
                </a:solidFill>
              </a:rPr>
              <a:t>X</a:t>
            </a:r>
            <a:endParaRPr lang="en-US" sz="4400" dirty="0">
              <a:solidFill>
                <a:srgbClr val="C00000"/>
              </a:solidFill>
            </a:endParaRPr>
          </a:p>
        </p:txBody>
      </p:sp>
      <p:pic>
        <p:nvPicPr>
          <p:cNvPr id="6" name="Picture 5"/>
          <p:cNvPicPr>
            <a:picLocks noChangeAspect="1"/>
          </p:cNvPicPr>
          <p:nvPr/>
        </p:nvPicPr>
        <p:blipFill>
          <a:blip r:embed="rId2"/>
          <a:stretch>
            <a:fillRect/>
          </a:stretch>
        </p:blipFill>
        <p:spPr>
          <a:xfrm>
            <a:off x="3977211" y="3430110"/>
            <a:ext cx="5166789" cy="3789556"/>
          </a:xfrm>
          <a:prstGeom prst="rect">
            <a:avLst/>
          </a:prstGeom>
        </p:spPr>
      </p:pic>
    </p:spTree>
    <p:extLst>
      <p:ext uri="{BB962C8B-B14F-4D97-AF65-F5344CB8AC3E}">
        <p14:creationId xmlns:p14="http://schemas.microsoft.com/office/powerpoint/2010/main" val="406370138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70C0"/>
                </a:solidFill>
              </a:rPr>
              <a:t>Lab (4) 5</a:t>
            </a:r>
            <a:r>
              <a:rPr lang="en-US" dirty="0">
                <a:solidFill>
                  <a:srgbClr val="0070C0"/>
                </a:solidFill>
              </a:rPr>
              <a:t> – ADMB S Atl. Albacore </a:t>
            </a:r>
            <a:r>
              <a:rPr lang="en-US" dirty="0" smtClean="0">
                <a:solidFill>
                  <a:srgbClr val="0070C0"/>
                </a:solidFill>
              </a:rPr>
              <a:t>4 fleets</a:t>
            </a:r>
            <a:endParaRPr lang="en-US" dirty="0">
              <a:solidFill>
                <a:srgbClr val="0070C0"/>
              </a:solidFill>
            </a:endParaRPr>
          </a:p>
        </p:txBody>
      </p:sp>
      <p:sp>
        <p:nvSpPr>
          <p:cNvPr id="3" name="Content Placeholder 2"/>
          <p:cNvSpPr>
            <a:spLocks noGrp="1"/>
          </p:cNvSpPr>
          <p:nvPr>
            <p:ph idx="1"/>
          </p:nvPr>
        </p:nvSpPr>
        <p:spPr>
          <a:xfrm>
            <a:off x="0" y="872282"/>
            <a:ext cx="9144000" cy="5985718"/>
          </a:xfrm>
        </p:spPr>
        <p:txBody>
          <a:bodyPr>
            <a:normAutofit/>
          </a:bodyPr>
          <a:lstStyle/>
          <a:p>
            <a:r>
              <a:rPr lang="en-US" dirty="0" smtClean="0"/>
              <a:t>More CPUE time series offers more data but</a:t>
            </a:r>
          </a:p>
          <a:p>
            <a:pPr lvl="1"/>
            <a:r>
              <a:rPr lang="en-US" dirty="0" smtClean="0"/>
              <a:t>also requires more parameters (q for each fleet)</a:t>
            </a:r>
          </a:p>
          <a:p>
            <a:pPr lvl="1"/>
            <a:r>
              <a:rPr lang="en-US" dirty="0" smtClean="0"/>
              <a:t>many missing values</a:t>
            </a:r>
          </a:p>
          <a:p>
            <a:pPr lvl="1"/>
            <a:r>
              <a:rPr lang="en-US" dirty="0"/>
              <a:t>c</a:t>
            </a:r>
            <a:r>
              <a:rPr lang="en-US" dirty="0" smtClean="0"/>
              <a:t>onflicting signals!</a:t>
            </a:r>
          </a:p>
          <a:p>
            <a:r>
              <a:rPr lang="en-US" dirty="0" smtClean="0"/>
              <a:t>Both versions of ADMB</a:t>
            </a:r>
          </a:p>
          <a:p>
            <a:pPr lvl="1"/>
            <a:r>
              <a:rPr lang="en-US" dirty="0" smtClean="0"/>
              <a:t>Ln parameters with penalty and calculated q, </a:t>
            </a:r>
          </a:p>
          <a:p>
            <a:pPr lvl="1"/>
            <a:r>
              <a:rPr lang="en-US" dirty="0" smtClean="0"/>
              <a:t>untransformed parameters with constraint and estimated q</a:t>
            </a:r>
          </a:p>
          <a:p>
            <a:pPr lvl="1"/>
            <a:r>
              <a:rPr lang="en-US" dirty="0" smtClean="0"/>
              <a:t>… are not estimating the Hessian matrix because the </a:t>
            </a:r>
            <a:r>
              <a:rPr lang="en-US" dirty="0"/>
              <a:t>covariance matrix is still not positive </a:t>
            </a:r>
            <a:r>
              <a:rPr lang="en-US" dirty="0" smtClean="0"/>
              <a:t>definite </a:t>
            </a:r>
            <a:r>
              <a:rPr lang="en-US" dirty="0" smtClean="0">
                <a:sym typeface="Wingdings" panose="05000000000000000000" pitchFamily="2" charset="2"/>
              </a:rPr>
              <a:t></a:t>
            </a:r>
            <a:r>
              <a:rPr lang="en-US" dirty="0" smtClean="0"/>
              <a:t> - yet!</a:t>
            </a:r>
            <a:endParaRPr lang="en-US" dirty="0"/>
          </a:p>
        </p:txBody>
      </p:sp>
      <p:sp>
        <p:nvSpPr>
          <p:cNvPr id="4" name="TextBox 3"/>
          <p:cNvSpPr txBox="1"/>
          <p:nvPr/>
        </p:nvSpPr>
        <p:spPr>
          <a:xfrm>
            <a:off x="1298858" y="166014"/>
            <a:ext cx="495649" cy="769441"/>
          </a:xfrm>
          <a:prstGeom prst="rect">
            <a:avLst/>
          </a:prstGeom>
          <a:noFill/>
        </p:spPr>
        <p:txBody>
          <a:bodyPr wrap="none" rtlCol="0">
            <a:spAutoFit/>
          </a:bodyPr>
          <a:lstStyle/>
          <a:p>
            <a:r>
              <a:rPr lang="en-US" sz="4400" dirty="0" smtClean="0">
                <a:solidFill>
                  <a:srgbClr val="C00000"/>
                </a:solidFill>
              </a:rPr>
              <a:t>X</a:t>
            </a:r>
            <a:endParaRPr lang="en-US" sz="4400" dirty="0">
              <a:solidFill>
                <a:srgbClr val="C00000"/>
              </a:solidFill>
            </a:endParaRPr>
          </a:p>
        </p:txBody>
      </p:sp>
    </p:spTree>
    <p:extLst>
      <p:ext uri="{BB962C8B-B14F-4D97-AF65-F5344CB8AC3E}">
        <p14:creationId xmlns:p14="http://schemas.microsoft.com/office/powerpoint/2010/main" val="360245837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ASPIC (ICCAT 2013)</a:t>
            </a:r>
            <a:endParaRPr lang="en-US" dirty="0"/>
          </a:p>
        </p:txBody>
      </p:sp>
      <p:sp>
        <p:nvSpPr>
          <p:cNvPr id="3" name="Content Placeholder 2"/>
          <p:cNvSpPr>
            <a:spLocks noGrp="1"/>
          </p:cNvSpPr>
          <p:nvPr>
            <p:ph idx="1"/>
          </p:nvPr>
        </p:nvSpPr>
        <p:spPr>
          <a:xfrm>
            <a:off x="0" y="872282"/>
            <a:ext cx="9144000" cy="5768005"/>
          </a:xfrm>
        </p:spPr>
        <p:txBody>
          <a:bodyPr/>
          <a:lstStyle/>
          <a:p>
            <a:r>
              <a:rPr lang="en-US" dirty="0" smtClean="0"/>
              <a:t>2 production functions (Logistic or </a:t>
            </a:r>
            <a:r>
              <a:rPr lang="en-US" dirty="0" err="1" smtClean="0"/>
              <a:t>Gompertz</a:t>
            </a:r>
            <a:r>
              <a:rPr lang="en-US" dirty="0" smtClean="0"/>
              <a:t>)</a:t>
            </a:r>
          </a:p>
          <a:p>
            <a:r>
              <a:rPr lang="en-US" dirty="0" smtClean="0"/>
              <a:t>2 data weightings (equal or by catch).</a:t>
            </a:r>
            <a:endParaRPr lang="en-US" dirty="0"/>
          </a:p>
        </p:txBody>
      </p:sp>
      <p:pic>
        <p:nvPicPr>
          <p:cNvPr id="4" name="Picture 3"/>
          <p:cNvPicPr>
            <a:picLocks noChangeAspect="1"/>
          </p:cNvPicPr>
          <p:nvPr/>
        </p:nvPicPr>
        <p:blipFill>
          <a:blip r:embed="rId2"/>
          <a:stretch>
            <a:fillRect/>
          </a:stretch>
        </p:blipFill>
        <p:spPr>
          <a:xfrm>
            <a:off x="0" y="2249201"/>
            <a:ext cx="9144000" cy="4608799"/>
          </a:xfrm>
          <a:prstGeom prst="rect">
            <a:avLst/>
          </a:prstGeom>
        </p:spPr>
      </p:pic>
    </p:spTree>
    <p:extLst>
      <p:ext uri="{BB962C8B-B14F-4D97-AF65-F5344CB8AC3E}">
        <p14:creationId xmlns:p14="http://schemas.microsoft.com/office/powerpoint/2010/main" val="346726013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ASPIC (ICCAT 2013)</a:t>
            </a:r>
            <a:endParaRPr lang="en-US" dirty="0"/>
          </a:p>
        </p:txBody>
      </p:sp>
      <p:sp>
        <p:nvSpPr>
          <p:cNvPr id="3" name="Content Placeholder 2"/>
          <p:cNvSpPr>
            <a:spLocks noGrp="1"/>
          </p:cNvSpPr>
          <p:nvPr>
            <p:ph idx="1"/>
          </p:nvPr>
        </p:nvSpPr>
        <p:spPr>
          <a:xfrm>
            <a:off x="0" y="872282"/>
            <a:ext cx="9144000" cy="5768005"/>
          </a:xfrm>
        </p:spPr>
        <p:txBody>
          <a:bodyPr/>
          <a:lstStyle/>
          <a:p>
            <a:r>
              <a:rPr lang="en-US" dirty="0" smtClean="0"/>
              <a:t>Sensitivity to starting year assumption and CPUE data selection</a:t>
            </a:r>
            <a:endParaRPr lang="en-US" dirty="0"/>
          </a:p>
        </p:txBody>
      </p:sp>
      <p:pic>
        <p:nvPicPr>
          <p:cNvPr id="6" name="Picture 5"/>
          <p:cNvPicPr>
            <a:picLocks noChangeAspect="1"/>
          </p:cNvPicPr>
          <p:nvPr/>
        </p:nvPicPr>
        <p:blipFill>
          <a:blip r:embed="rId2"/>
          <a:stretch>
            <a:fillRect/>
          </a:stretch>
        </p:blipFill>
        <p:spPr>
          <a:xfrm>
            <a:off x="423082" y="1895276"/>
            <a:ext cx="8197589" cy="4962724"/>
          </a:xfrm>
          <a:prstGeom prst="rect">
            <a:avLst/>
          </a:prstGeom>
        </p:spPr>
      </p:pic>
    </p:spTree>
    <p:extLst>
      <p:ext uri="{BB962C8B-B14F-4D97-AF65-F5344CB8AC3E}">
        <p14:creationId xmlns:p14="http://schemas.microsoft.com/office/powerpoint/2010/main" val="95345842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ASPIC (ICCAT 2013)</a:t>
            </a:r>
            <a:endParaRPr lang="en-US" dirty="0"/>
          </a:p>
        </p:txBody>
      </p:sp>
      <p:sp>
        <p:nvSpPr>
          <p:cNvPr id="3" name="Content Placeholder 2"/>
          <p:cNvSpPr>
            <a:spLocks noGrp="1"/>
          </p:cNvSpPr>
          <p:nvPr>
            <p:ph idx="1"/>
          </p:nvPr>
        </p:nvSpPr>
        <p:spPr>
          <a:xfrm>
            <a:off x="0" y="872282"/>
            <a:ext cx="9144000" cy="5768005"/>
          </a:xfrm>
        </p:spPr>
        <p:txBody>
          <a:bodyPr/>
          <a:lstStyle/>
          <a:p>
            <a:r>
              <a:rPr lang="en-US" dirty="0" smtClean="0"/>
              <a:t>Retrospective analysis</a:t>
            </a:r>
            <a:endParaRPr lang="en-US" dirty="0"/>
          </a:p>
        </p:txBody>
      </p:sp>
      <p:pic>
        <p:nvPicPr>
          <p:cNvPr id="4" name="Picture 3"/>
          <p:cNvPicPr>
            <a:picLocks noChangeAspect="1"/>
          </p:cNvPicPr>
          <p:nvPr/>
        </p:nvPicPr>
        <p:blipFill>
          <a:blip r:embed="rId2"/>
          <a:stretch>
            <a:fillRect/>
          </a:stretch>
        </p:blipFill>
        <p:spPr>
          <a:xfrm>
            <a:off x="232016" y="1533630"/>
            <a:ext cx="8635312" cy="5324370"/>
          </a:xfrm>
          <a:prstGeom prst="rect">
            <a:avLst/>
          </a:prstGeom>
        </p:spPr>
      </p:pic>
    </p:spTree>
    <p:extLst>
      <p:ext uri="{BB962C8B-B14F-4D97-AF65-F5344CB8AC3E}">
        <p14:creationId xmlns:p14="http://schemas.microsoft.com/office/powerpoint/2010/main" val="29487101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55093"/>
          </a:xfrm>
        </p:spPr>
        <p:txBody>
          <a:bodyPr>
            <a:normAutofit fontScale="90000"/>
          </a:bodyPr>
          <a:lstStyle/>
          <a:p>
            <a:r>
              <a:rPr lang="en-US" sz="3600" dirty="0" smtClean="0">
                <a:solidFill>
                  <a:schemeClr val="accent1"/>
                </a:solidFill>
              </a:rPr>
              <a:t>Bayesian Surplus Production Model (ICCAT 2013)</a:t>
            </a:r>
            <a:endParaRPr lang="en-US" sz="3600" dirty="0">
              <a:solidFill>
                <a:schemeClr val="accent1"/>
              </a:solidFill>
            </a:endParaRPr>
          </a:p>
        </p:txBody>
      </p:sp>
      <p:pic>
        <p:nvPicPr>
          <p:cNvPr id="6" name="Picture 5"/>
          <p:cNvPicPr>
            <a:picLocks noChangeAspect="1"/>
          </p:cNvPicPr>
          <p:nvPr/>
        </p:nvPicPr>
        <p:blipFill>
          <a:blip r:embed="rId2"/>
          <a:stretch>
            <a:fillRect/>
          </a:stretch>
        </p:blipFill>
        <p:spPr>
          <a:xfrm>
            <a:off x="1064525" y="637931"/>
            <a:ext cx="6919415" cy="6237526"/>
          </a:xfrm>
          <a:prstGeom prst="rect">
            <a:avLst/>
          </a:prstGeom>
        </p:spPr>
      </p:pic>
    </p:spTree>
    <p:extLst>
      <p:ext uri="{BB962C8B-B14F-4D97-AF65-F5344CB8AC3E}">
        <p14:creationId xmlns:p14="http://schemas.microsoft.com/office/powerpoint/2010/main" val="205602418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55093"/>
          </a:xfrm>
        </p:spPr>
        <p:txBody>
          <a:bodyPr>
            <a:normAutofit fontScale="90000"/>
          </a:bodyPr>
          <a:lstStyle/>
          <a:p>
            <a:r>
              <a:rPr lang="en-US" sz="3600" dirty="0" smtClean="0">
                <a:solidFill>
                  <a:schemeClr val="accent1"/>
                </a:solidFill>
              </a:rPr>
              <a:t>Bayesian Surplus Production Model (ICCAT 2013)</a:t>
            </a:r>
            <a:endParaRPr lang="en-US" sz="3600" dirty="0">
              <a:solidFill>
                <a:schemeClr val="accent1"/>
              </a:solidFill>
            </a:endParaRPr>
          </a:p>
        </p:txBody>
      </p:sp>
      <p:pic>
        <p:nvPicPr>
          <p:cNvPr id="3" name="Picture 2"/>
          <p:cNvPicPr>
            <a:picLocks noChangeAspect="1"/>
          </p:cNvPicPr>
          <p:nvPr/>
        </p:nvPicPr>
        <p:blipFill rotWithShape="1">
          <a:blip r:embed="rId2"/>
          <a:srcRect r="25884"/>
          <a:stretch/>
        </p:blipFill>
        <p:spPr>
          <a:xfrm>
            <a:off x="0" y="655093"/>
            <a:ext cx="9138096" cy="5104262"/>
          </a:xfrm>
          <a:prstGeom prst="rect">
            <a:avLst/>
          </a:prstGeom>
        </p:spPr>
      </p:pic>
    </p:spTree>
    <p:extLst>
      <p:ext uri="{BB962C8B-B14F-4D97-AF65-F5344CB8AC3E}">
        <p14:creationId xmlns:p14="http://schemas.microsoft.com/office/powerpoint/2010/main" val="102854506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55093"/>
          </a:xfrm>
        </p:spPr>
        <p:txBody>
          <a:bodyPr>
            <a:normAutofit fontScale="90000"/>
          </a:bodyPr>
          <a:lstStyle/>
          <a:p>
            <a:r>
              <a:rPr lang="en-US" sz="3600" dirty="0" smtClean="0">
                <a:solidFill>
                  <a:schemeClr val="accent1"/>
                </a:solidFill>
              </a:rPr>
              <a:t>Bayesian Surplus Production Model (ICCAT 2013)</a:t>
            </a:r>
            <a:endParaRPr lang="en-US" sz="3600" dirty="0">
              <a:solidFill>
                <a:schemeClr val="accent1"/>
              </a:solidFill>
            </a:endParaRPr>
          </a:p>
        </p:txBody>
      </p:sp>
      <p:pic>
        <p:nvPicPr>
          <p:cNvPr id="4" name="Picture 3"/>
          <p:cNvPicPr>
            <a:picLocks noChangeAspect="1"/>
          </p:cNvPicPr>
          <p:nvPr/>
        </p:nvPicPr>
        <p:blipFill>
          <a:blip r:embed="rId2"/>
          <a:stretch>
            <a:fillRect/>
          </a:stretch>
        </p:blipFill>
        <p:spPr>
          <a:xfrm>
            <a:off x="811540" y="862770"/>
            <a:ext cx="7445355" cy="5956446"/>
          </a:xfrm>
          <a:prstGeom prst="rect">
            <a:avLst/>
          </a:prstGeom>
        </p:spPr>
      </p:pic>
    </p:spTree>
    <p:extLst>
      <p:ext uri="{BB962C8B-B14F-4D97-AF65-F5344CB8AC3E}">
        <p14:creationId xmlns:p14="http://schemas.microsoft.com/office/powerpoint/2010/main" val="299707819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55093"/>
          </a:xfrm>
        </p:spPr>
        <p:txBody>
          <a:bodyPr>
            <a:normAutofit fontScale="90000"/>
          </a:bodyPr>
          <a:lstStyle/>
          <a:p>
            <a:r>
              <a:rPr lang="en-US" sz="3600" dirty="0" smtClean="0">
                <a:solidFill>
                  <a:schemeClr val="accent1"/>
                </a:solidFill>
              </a:rPr>
              <a:t>Bayesian Surplus Production Model (ICCAT 2013)</a:t>
            </a:r>
            <a:endParaRPr lang="en-US" sz="3600" dirty="0">
              <a:solidFill>
                <a:schemeClr val="accent1"/>
              </a:solidFill>
            </a:endParaRPr>
          </a:p>
        </p:txBody>
      </p:sp>
      <p:pic>
        <p:nvPicPr>
          <p:cNvPr id="4" name="Picture 3"/>
          <p:cNvPicPr>
            <a:picLocks noChangeAspect="1"/>
          </p:cNvPicPr>
          <p:nvPr/>
        </p:nvPicPr>
        <p:blipFill>
          <a:blip r:embed="rId2"/>
          <a:stretch>
            <a:fillRect/>
          </a:stretch>
        </p:blipFill>
        <p:spPr>
          <a:xfrm>
            <a:off x="571153" y="491319"/>
            <a:ext cx="7788981" cy="6361173"/>
          </a:xfrm>
          <a:prstGeom prst="rect">
            <a:avLst/>
          </a:prstGeom>
        </p:spPr>
      </p:pic>
    </p:spTree>
    <p:extLst>
      <p:ext uri="{BB962C8B-B14F-4D97-AF65-F5344CB8AC3E}">
        <p14:creationId xmlns:p14="http://schemas.microsoft.com/office/powerpoint/2010/main" val="330064475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55093"/>
          </a:xfrm>
        </p:spPr>
        <p:txBody>
          <a:bodyPr>
            <a:normAutofit fontScale="90000"/>
          </a:bodyPr>
          <a:lstStyle/>
          <a:p>
            <a:r>
              <a:rPr lang="en-US" sz="3600" dirty="0" smtClean="0">
                <a:solidFill>
                  <a:schemeClr val="accent1"/>
                </a:solidFill>
              </a:rPr>
              <a:t>Bayesian Surplus Production Model (ICCAT 2013)</a:t>
            </a:r>
            <a:endParaRPr lang="en-US" sz="3600" dirty="0">
              <a:solidFill>
                <a:schemeClr val="accent1"/>
              </a:solidFill>
            </a:endParaRPr>
          </a:p>
        </p:txBody>
      </p:sp>
      <p:pic>
        <p:nvPicPr>
          <p:cNvPr id="3" name="Picture 2"/>
          <p:cNvPicPr>
            <a:picLocks noChangeAspect="1"/>
          </p:cNvPicPr>
          <p:nvPr/>
        </p:nvPicPr>
        <p:blipFill rotWithShape="1">
          <a:blip r:embed="rId2"/>
          <a:srcRect l="543" t="-59035" r="-543" b="59035"/>
          <a:stretch/>
        </p:blipFill>
        <p:spPr>
          <a:xfrm>
            <a:off x="4133256" y="-2674962"/>
            <a:ext cx="4928855" cy="7293907"/>
          </a:xfrm>
          <a:prstGeom prst="rect">
            <a:avLst/>
          </a:prstGeom>
        </p:spPr>
      </p:pic>
      <p:pic>
        <p:nvPicPr>
          <p:cNvPr id="5" name="Picture 4"/>
          <p:cNvPicPr>
            <a:picLocks noChangeAspect="1"/>
          </p:cNvPicPr>
          <p:nvPr/>
        </p:nvPicPr>
        <p:blipFill rotWithShape="1">
          <a:blip r:embed="rId2"/>
          <a:srcRect t="43690"/>
          <a:stretch/>
        </p:blipFill>
        <p:spPr>
          <a:xfrm>
            <a:off x="0" y="1692322"/>
            <a:ext cx="4686364" cy="3905124"/>
          </a:xfrm>
          <a:prstGeom prst="rect">
            <a:avLst/>
          </a:prstGeom>
        </p:spPr>
      </p:pic>
    </p:spTree>
    <p:extLst>
      <p:ext uri="{BB962C8B-B14F-4D97-AF65-F5344CB8AC3E}">
        <p14:creationId xmlns:p14="http://schemas.microsoft.com/office/powerpoint/2010/main" val="365038800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Today’s </a:t>
            </a:r>
            <a:r>
              <a:rPr lang="en-US" dirty="0" smtClean="0"/>
              <a:t>Plan</a:t>
            </a:r>
            <a:endParaRPr lang="en-US" dirty="0"/>
          </a:p>
        </p:txBody>
      </p:sp>
      <p:sp>
        <p:nvSpPr>
          <p:cNvPr id="3" name="Content Placeholder 2"/>
          <p:cNvSpPr>
            <a:spLocks noGrp="1"/>
          </p:cNvSpPr>
          <p:nvPr>
            <p:ph idx="1"/>
          </p:nvPr>
        </p:nvSpPr>
        <p:spPr>
          <a:xfrm>
            <a:off x="0" y="1051870"/>
            <a:ext cx="9144000" cy="5806130"/>
          </a:xfrm>
        </p:spPr>
        <p:txBody>
          <a:bodyPr>
            <a:normAutofit lnSpcReduction="10000"/>
          </a:bodyPr>
          <a:lstStyle/>
          <a:p>
            <a:r>
              <a:rPr lang="en-US" dirty="0" smtClean="0"/>
              <a:t>Review</a:t>
            </a:r>
          </a:p>
          <a:p>
            <a:pPr lvl="1"/>
            <a:r>
              <a:rPr lang="en-US" dirty="0" smtClean="0"/>
              <a:t>Questions from State-Space Lab?</a:t>
            </a:r>
          </a:p>
          <a:p>
            <a:pPr lvl="1"/>
            <a:r>
              <a:rPr lang="en-US" dirty="0" smtClean="0"/>
              <a:t>Comments from CAPAM Data Weighting Meeting?</a:t>
            </a:r>
          </a:p>
          <a:p>
            <a:pPr lvl="1"/>
            <a:r>
              <a:rPr lang="en-US" dirty="0" smtClean="0"/>
              <a:t>Review Biomass Dynamics Assignment</a:t>
            </a:r>
          </a:p>
          <a:p>
            <a:pPr lvl="1"/>
            <a:r>
              <a:rPr lang="en-US" dirty="0" smtClean="0"/>
              <a:t>Feedback on Project Summaries</a:t>
            </a:r>
          </a:p>
          <a:p>
            <a:r>
              <a:rPr lang="en-US" dirty="0" smtClean="0"/>
              <a:t>Lecture - Model Building &amp; Model Selection (Cooch &amp; White Chapters 4 &amp; </a:t>
            </a:r>
            <a:r>
              <a:rPr lang="en-US" dirty="0" smtClean="0"/>
              <a:t>5; Butterworth 2013)</a:t>
            </a:r>
            <a:endParaRPr lang="en-US" dirty="0" smtClean="0"/>
          </a:p>
          <a:p>
            <a:r>
              <a:rPr lang="en-US" dirty="0" smtClean="0"/>
              <a:t>Lab 7</a:t>
            </a:r>
          </a:p>
          <a:p>
            <a:pPr lvl="1"/>
            <a:r>
              <a:rPr lang="en-US" dirty="0" smtClean="0"/>
              <a:t>Revisit Lab 2 – mark recapture experiment to estimate survival</a:t>
            </a:r>
          </a:p>
          <a:p>
            <a:pPr lvl="1"/>
            <a:r>
              <a:rPr lang="en-US" dirty="0" smtClean="0"/>
              <a:t>Compare models with time invariant and time variant parameters</a:t>
            </a:r>
            <a:endParaRPr lang="en-US" dirty="0"/>
          </a:p>
        </p:txBody>
      </p:sp>
    </p:spTree>
    <p:extLst>
      <p:ext uri="{BB962C8B-B14F-4D97-AF65-F5344CB8AC3E}">
        <p14:creationId xmlns:p14="http://schemas.microsoft.com/office/powerpoint/2010/main" val="90229403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55093"/>
          </a:xfrm>
        </p:spPr>
        <p:txBody>
          <a:bodyPr>
            <a:normAutofit fontScale="90000"/>
          </a:bodyPr>
          <a:lstStyle/>
          <a:p>
            <a:r>
              <a:rPr lang="en-US" sz="3600" dirty="0" smtClean="0">
                <a:solidFill>
                  <a:schemeClr val="accent1"/>
                </a:solidFill>
              </a:rPr>
              <a:t>Bayesian Surplus Production Model (ICCAT 2013)</a:t>
            </a:r>
            <a:endParaRPr lang="en-US" sz="3600" dirty="0">
              <a:solidFill>
                <a:schemeClr val="accent1"/>
              </a:solidFill>
            </a:endParaRPr>
          </a:p>
        </p:txBody>
      </p:sp>
      <p:pic>
        <p:nvPicPr>
          <p:cNvPr id="5" name="Picture 4"/>
          <p:cNvPicPr>
            <a:picLocks noChangeAspect="1"/>
          </p:cNvPicPr>
          <p:nvPr/>
        </p:nvPicPr>
        <p:blipFill>
          <a:blip r:embed="rId2"/>
          <a:stretch>
            <a:fillRect/>
          </a:stretch>
        </p:blipFill>
        <p:spPr>
          <a:xfrm>
            <a:off x="-1" y="997881"/>
            <a:ext cx="9120479" cy="4679588"/>
          </a:xfrm>
          <a:prstGeom prst="rect">
            <a:avLst/>
          </a:prstGeom>
        </p:spPr>
      </p:pic>
    </p:spTree>
    <p:extLst>
      <p:ext uri="{BB962C8B-B14F-4D97-AF65-F5344CB8AC3E}">
        <p14:creationId xmlns:p14="http://schemas.microsoft.com/office/powerpoint/2010/main" val="6160733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5331"/>
            <a:ext cx="9144000" cy="860340"/>
          </a:xfrm>
        </p:spPr>
        <p:txBody>
          <a:bodyPr>
            <a:normAutofit fontScale="90000"/>
          </a:bodyPr>
          <a:lstStyle/>
          <a:p>
            <a:r>
              <a:rPr lang="en-US" dirty="0" smtClean="0">
                <a:solidFill>
                  <a:schemeClr val="accent1"/>
                </a:solidFill>
              </a:rPr>
              <a:t>ICCAT (2013) Among ‘Model’ Uncertainty</a:t>
            </a:r>
            <a:endParaRPr lang="en-US" dirty="0">
              <a:solidFill>
                <a:schemeClr val="accent1"/>
              </a:solidFill>
            </a:endParaRPr>
          </a:p>
        </p:txBody>
      </p:sp>
      <p:pic>
        <p:nvPicPr>
          <p:cNvPr id="5" name="Picture 4"/>
          <p:cNvPicPr>
            <a:picLocks noChangeAspect="1"/>
          </p:cNvPicPr>
          <p:nvPr/>
        </p:nvPicPr>
        <p:blipFill>
          <a:blip r:embed="rId2"/>
          <a:stretch>
            <a:fillRect/>
          </a:stretch>
        </p:blipFill>
        <p:spPr>
          <a:xfrm>
            <a:off x="100620" y="1735481"/>
            <a:ext cx="8942760" cy="5106657"/>
          </a:xfrm>
          <a:prstGeom prst="rect">
            <a:avLst/>
          </a:prstGeom>
        </p:spPr>
      </p:pic>
      <p:sp>
        <p:nvSpPr>
          <p:cNvPr id="6" name="TextBox 5"/>
          <p:cNvSpPr txBox="1"/>
          <p:nvPr/>
        </p:nvSpPr>
        <p:spPr>
          <a:xfrm>
            <a:off x="0" y="1057278"/>
            <a:ext cx="9171329" cy="646331"/>
          </a:xfrm>
          <a:prstGeom prst="rect">
            <a:avLst/>
          </a:prstGeom>
          <a:noFill/>
        </p:spPr>
        <p:txBody>
          <a:bodyPr wrap="square" rtlCol="0">
            <a:spAutoFit/>
          </a:bodyPr>
          <a:lstStyle/>
          <a:p>
            <a:r>
              <a:rPr lang="en-US" dirty="0" smtClean="0"/>
              <a:t>Model:   Logistic                                 </a:t>
            </a:r>
            <a:r>
              <a:rPr lang="en-US" dirty="0" err="1" smtClean="0"/>
              <a:t>Gompertz</a:t>
            </a:r>
            <a:r>
              <a:rPr lang="en-US" dirty="0" smtClean="0"/>
              <a:t>                   </a:t>
            </a:r>
            <a:r>
              <a:rPr lang="en-US" dirty="0"/>
              <a:t>Logistic                                   </a:t>
            </a:r>
            <a:r>
              <a:rPr lang="en-US" dirty="0" err="1"/>
              <a:t>Gompertz</a:t>
            </a:r>
            <a:endParaRPr lang="en-US" dirty="0"/>
          </a:p>
          <a:p>
            <a:r>
              <a:rPr lang="en-US" dirty="0" smtClean="0"/>
              <a:t>Data:      Equal weights                      Equal weights            Catch weights                    Catch weights</a:t>
            </a:r>
          </a:p>
        </p:txBody>
      </p:sp>
    </p:spTree>
    <p:extLst>
      <p:ext uri="{BB962C8B-B14F-4D97-AF65-F5344CB8AC3E}">
        <p14:creationId xmlns:p14="http://schemas.microsoft.com/office/powerpoint/2010/main" val="241077069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Today’s </a:t>
            </a:r>
            <a:r>
              <a:rPr lang="en-US" dirty="0" smtClean="0"/>
              <a:t>Plan</a:t>
            </a:r>
            <a:endParaRPr lang="en-US" dirty="0"/>
          </a:p>
        </p:txBody>
      </p:sp>
      <p:sp>
        <p:nvSpPr>
          <p:cNvPr id="3" name="Content Placeholder 2"/>
          <p:cNvSpPr>
            <a:spLocks noGrp="1"/>
          </p:cNvSpPr>
          <p:nvPr>
            <p:ph idx="1"/>
          </p:nvPr>
        </p:nvSpPr>
        <p:spPr>
          <a:xfrm>
            <a:off x="0" y="1051870"/>
            <a:ext cx="9144000" cy="5806130"/>
          </a:xfrm>
        </p:spPr>
        <p:txBody>
          <a:bodyPr>
            <a:normAutofit lnSpcReduction="10000"/>
          </a:bodyPr>
          <a:lstStyle/>
          <a:p>
            <a:r>
              <a:rPr lang="en-US" dirty="0" smtClean="0">
                <a:solidFill>
                  <a:schemeClr val="tx1">
                    <a:lumMod val="50000"/>
                    <a:lumOff val="50000"/>
                  </a:schemeClr>
                </a:solidFill>
              </a:rPr>
              <a:t>Review</a:t>
            </a:r>
          </a:p>
          <a:p>
            <a:pPr lvl="1"/>
            <a:r>
              <a:rPr lang="en-US" dirty="0" smtClean="0">
                <a:solidFill>
                  <a:schemeClr val="tx1">
                    <a:lumMod val="50000"/>
                    <a:lumOff val="50000"/>
                  </a:schemeClr>
                </a:solidFill>
              </a:rPr>
              <a:t>Questions from State-Space Lab?</a:t>
            </a:r>
          </a:p>
          <a:p>
            <a:pPr lvl="1"/>
            <a:r>
              <a:rPr lang="en-US" dirty="0" smtClean="0">
                <a:solidFill>
                  <a:schemeClr val="tx1">
                    <a:lumMod val="50000"/>
                    <a:lumOff val="50000"/>
                  </a:schemeClr>
                </a:solidFill>
              </a:rPr>
              <a:t>Comments from CAPAM Data Weighting Meeting?</a:t>
            </a:r>
          </a:p>
          <a:p>
            <a:pPr lvl="1"/>
            <a:r>
              <a:rPr lang="en-US" dirty="0" smtClean="0">
                <a:solidFill>
                  <a:schemeClr val="tx1">
                    <a:lumMod val="50000"/>
                    <a:lumOff val="50000"/>
                  </a:schemeClr>
                </a:solidFill>
              </a:rPr>
              <a:t>Review Biomass Dynamics Assignment</a:t>
            </a:r>
          </a:p>
          <a:p>
            <a:pPr lvl="1"/>
            <a:r>
              <a:rPr lang="en-US" dirty="0" smtClean="0">
                <a:solidFill>
                  <a:schemeClr val="tx1">
                    <a:lumMod val="50000"/>
                    <a:lumOff val="50000"/>
                  </a:schemeClr>
                </a:solidFill>
              </a:rPr>
              <a:t>Feedback on Project Summaries</a:t>
            </a:r>
          </a:p>
          <a:p>
            <a:r>
              <a:rPr lang="en-US" dirty="0" smtClean="0"/>
              <a:t>Lecture - Model Building &amp; Model Selection (Cooch &amp; White Chapters 4 &amp; 5)</a:t>
            </a:r>
          </a:p>
          <a:p>
            <a:r>
              <a:rPr lang="en-US" dirty="0" smtClean="0">
                <a:solidFill>
                  <a:schemeClr val="tx1">
                    <a:lumMod val="50000"/>
                    <a:lumOff val="50000"/>
                  </a:schemeClr>
                </a:solidFill>
              </a:rPr>
              <a:t>Lab 7</a:t>
            </a:r>
          </a:p>
          <a:p>
            <a:pPr lvl="1"/>
            <a:r>
              <a:rPr lang="en-US" dirty="0" smtClean="0">
                <a:solidFill>
                  <a:schemeClr val="tx1">
                    <a:lumMod val="50000"/>
                    <a:lumOff val="50000"/>
                  </a:schemeClr>
                </a:solidFill>
              </a:rPr>
              <a:t>Revisit Lab 2 – mark recapture experiment to estimate survival</a:t>
            </a:r>
          </a:p>
          <a:p>
            <a:pPr lvl="1"/>
            <a:r>
              <a:rPr lang="en-US" dirty="0" smtClean="0">
                <a:solidFill>
                  <a:schemeClr val="tx1">
                    <a:lumMod val="50000"/>
                    <a:lumOff val="50000"/>
                  </a:schemeClr>
                </a:solidFill>
              </a:rPr>
              <a:t>Compare models with time invariant and time variant parameters</a:t>
            </a:r>
            <a:endParaRPr lang="en-US" dirty="0">
              <a:solidFill>
                <a:schemeClr val="tx1">
                  <a:lumMod val="50000"/>
                  <a:lumOff val="50000"/>
                </a:schemeClr>
              </a:solidFill>
            </a:endParaRPr>
          </a:p>
        </p:txBody>
      </p:sp>
    </p:spTree>
    <p:extLst>
      <p:ext uri="{BB962C8B-B14F-4D97-AF65-F5344CB8AC3E}">
        <p14:creationId xmlns:p14="http://schemas.microsoft.com/office/powerpoint/2010/main" val="407843078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1540" y="124512"/>
            <a:ext cx="8229600" cy="1143000"/>
          </a:xfrm>
        </p:spPr>
        <p:txBody>
          <a:bodyPr/>
          <a:lstStyle/>
          <a:p>
            <a:pPr algn="l"/>
            <a:r>
              <a:rPr lang="en-US" dirty="0" smtClean="0">
                <a:solidFill>
                  <a:srgbClr val="0070C0"/>
                </a:solidFill>
              </a:rPr>
              <a:t>Fishery Science &amp; Management</a:t>
            </a:r>
            <a:endParaRPr lang="en-US" dirty="0">
              <a:solidFill>
                <a:srgbClr val="0070C0"/>
              </a:solidFill>
            </a:endParaRPr>
          </a:p>
        </p:txBody>
      </p:sp>
      <p:sp>
        <p:nvSpPr>
          <p:cNvPr id="4" name="Rectangle 3"/>
          <p:cNvSpPr/>
          <p:nvPr/>
        </p:nvSpPr>
        <p:spPr>
          <a:xfrm>
            <a:off x="3029804" y="1160060"/>
            <a:ext cx="2920621" cy="114641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Fishery Management (objectives)</a:t>
            </a:r>
            <a:endParaRPr lang="en-US" dirty="0"/>
          </a:p>
        </p:txBody>
      </p:sp>
      <p:sp>
        <p:nvSpPr>
          <p:cNvPr id="6" name="Rectangle 5"/>
          <p:cNvSpPr/>
          <p:nvPr/>
        </p:nvSpPr>
        <p:spPr>
          <a:xfrm>
            <a:off x="6223379" y="3032078"/>
            <a:ext cx="2920621" cy="114641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Fishery</a:t>
            </a:r>
          </a:p>
          <a:p>
            <a:pPr algn="ctr"/>
            <a:r>
              <a:rPr lang="en-US" dirty="0" smtClean="0"/>
              <a:t>(effort, selectivity)</a:t>
            </a:r>
            <a:endParaRPr lang="en-US" dirty="0"/>
          </a:p>
        </p:txBody>
      </p:sp>
      <p:sp>
        <p:nvSpPr>
          <p:cNvPr id="7" name="Rectangle 6"/>
          <p:cNvSpPr/>
          <p:nvPr/>
        </p:nvSpPr>
        <p:spPr>
          <a:xfrm>
            <a:off x="3029804" y="5095164"/>
            <a:ext cx="2920621" cy="114641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Resource</a:t>
            </a:r>
          </a:p>
          <a:p>
            <a:pPr algn="ctr"/>
            <a:r>
              <a:rPr lang="en-US" dirty="0" smtClean="0"/>
              <a:t>(abundance &amp; biomass;</a:t>
            </a:r>
          </a:p>
          <a:p>
            <a:pPr algn="ctr"/>
            <a:r>
              <a:rPr lang="en-US" dirty="0" smtClean="0"/>
              <a:t>survival, growth, recruitment)</a:t>
            </a:r>
            <a:endParaRPr lang="en-US" dirty="0"/>
          </a:p>
        </p:txBody>
      </p:sp>
      <p:sp>
        <p:nvSpPr>
          <p:cNvPr id="8" name="Rectangle 7"/>
          <p:cNvSpPr/>
          <p:nvPr/>
        </p:nvSpPr>
        <p:spPr>
          <a:xfrm>
            <a:off x="211540" y="3032078"/>
            <a:ext cx="2920621" cy="114641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Stock Assessment</a:t>
            </a:r>
          </a:p>
          <a:p>
            <a:pPr algn="ctr"/>
            <a:r>
              <a:rPr lang="en-US" dirty="0" smtClean="0"/>
              <a:t>(estimate stock size, F and reference points)</a:t>
            </a:r>
            <a:endParaRPr lang="en-US" dirty="0"/>
          </a:p>
        </p:txBody>
      </p:sp>
      <p:cxnSp>
        <p:nvCxnSpPr>
          <p:cNvPr id="10" name="Straight Arrow Connector 9"/>
          <p:cNvCxnSpPr>
            <a:stCxn id="4" idx="3"/>
            <a:endCxn id="6" idx="0"/>
          </p:cNvCxnSpPr>
          <p:nvPr/>
        </p:nvCxnSpPr>
        <p:spPr>
          <a:xfrm>
            <a:off x="5950425" y="1733266"/>
            <a:ext cx="1733265" cy="1298812"/>
          </a:xfrm>
          <a:prstGeom prst="straightConnector1">
            <a:avLst/>
          </a:prstGeom>
          <a:ln w="76200">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endCxn id="7" idx="3"/>
          </p:cNvCxnSpPr>
          <p:nvPr/>
        </p:nvCxnSpPr>
        <p:spPr>
          <a:xfrm flipH="1">
            <a:off x="5950425" y="4178489"/>
            <a:ext cx="1733265" cy="1489881"/>
          </a:xfrm>
          <a:prstGeom prst="straightConnector1">
            <a:avLst/>
          </a:prstGeom>
          <a:ln w="76200">
            <a:headEnd type="arrow"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a:stCxn id="6" idx="1"/>
            <a:endCxn id="8" idx="3"/>
          </p:cNvCxnSpPr>
          <p:nvPr/>
        </p:nvCxnSpPr>
        <p:spPr>
          <a:xfrm flipH="1">
            <a:off x="3132161" y="3605284"/>
            <a:ext cx="3091218" cy="0"/>
          </a:xfrm>
          <a:prstGeom prst="straightConnector1">
            <a:avLst/>
          </a:prstGeom>
          <a:ln w="76200">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a:stCxn id="7" idx="1"/>
            <a:endCxn id="8" idx="2"/>
          </p:cNvCxnSpPr>
          <p:nvPr/>
        </p:nvCxnSpPr>
        <p:spPr>
          <a:xfrm flipH="1" flipV="1">
            <a:off x="1671851" y="4178489"/>
            <a:ext cx="1357953" cy="1489881"/>
          </a:xfrm>
          <a:prstGeom prst="straightConnector1">
            <a:avLst/>
          </a:prstGeom>
          <a:ln w="76200">
            <a:tailEnd type="triangle"/>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a:endCxn id="4" idx="1"/>
          </p:cNvCxnSpPr>
          <p:nvPr/>
        </p:nvCxnSpPr>
        <p:spPr>
          <a:xfrm flipV="1">
            <a:off x="1671852" y="1733266"/>
            <a:ext cx="1357952" cy="1298813"/>
          </a:xfrm>
          <a:prstGeom prst="straightConnector1">
            <a:avLst/>
          </a:prstGeom>
          <a:ln w="76200">
            <a:tailEnd type="triangle"/>
          </a:ln>
        </p:spPr>
        <p:style>
          <a:lnRef idx="2">
            <a:schemeClr val="accent1"/>
          </a:lnRef>
          <a:fillRef idx="0">
            <a:schemeClr val="accent1"/>
          </a:fillRef>
          <a:effectRef idx="1">
            <a:schemeClr val="accent1"/>
          </a:effectRef>
          <a:fontRef idx="minor">
            <a:schemeClr val="tx1"/>
          </a:fontRef>
        </p:style>
      </p:cxnSp>
      <p:sp>
        <p:nvSpPr>
          <p:cNvPr id="22" name="TextBox 21"/>
          <p:cNvSpPr txBox="1"/>
          <p:nvPr/>
        </p:nvSpPr>
        <p:spPr>
          <a:xfrm rot="2315208">
            <a:off x="5792255" y="1658320"/>
            <a:ext cx="2902589" cy="646331"/>
          </a:xfrm>
          <a:prstGeom prst="rect">
            <a:avLst/>
          </a:prstGeom>
          <a:noFill/>
        </p:spPr>
        <p:txBody>
          <a:bodyPr wrap="none" rtlCol="0">
            <a:spAutoFit/>
          </a:bodyPr>
          <a:lstStyle/>
          <a:p>
            <a:pPr algn="ctr"/>
            <a:r>
              <a:rPr lang="en-US" dirty="0" smtClean="0"/>
              <a:t>Management Actions</a:t>
            </a:r>
          </a:p>
          <a:p>
            <a:pPr algn="ctr"/>
            <a:r>
              <a:rPr lang="en-US" dirty="0" smtClean="0"/>
              <a:t>(catch limits, gear/size limits)</a:t>
            </a:r>
            <a:endParaRPr lang="en-US" dirty="0"/>
          </a:p>
        </p:txBody>
      </p:sp>
      <p:sp>
        <p:nvSpPr>
          <p:cNvPr id="23" name="TextBox 22"/>
          <p:cNvSpPr txBox="1"/>
          <p:nvPr/>
        </p:nvSpPr>
        <p:spPr>
          <a:xfrm rot="19167325">
            <a:off x="5935854" y="4439779"/>
            <a:ext cx="1762406" cy="923330"/>
          </a:xfrm>
          <a:prstGeom prst="rect">
            <a:avLst/>
          </a:prstGeom>
          <a:noFill/>
        </p:spPr>
        <p:txBody>
          <a:bodyPr wrap="none" rtlCol="0">
            <a:spAutoFit/>
          </a:bodyPr>
          <a:lstStyle/>
          <a:p>
            <a:pPr algn="ctr"/>
            <a:r>
              <a:rPr lang="en-US" dirty="0" smtClean="0"/>
              <a:t>Fishing Mortality</a:t>
            </a:r>
          </a:p>
          <a:p>
            <a:pPr algn="ctr"/>
            <a:endParaRPr lang="en-US" dirty="0" smtClean="0"/>
          </a:p>
          <a:p>
            <a:pPr algn="ctr"/>
            <a:r>
              <a:rPr lang="en-US" dirty="0" smtClean="0"/>
              <a:t>Catch</a:t>
            </a:r>
            <a:endParaRPr lang="en-US" dirty="0"/>
          </a:p>
        </p:txBody>
      </p:sp>
      <p:sp>
        <p:nvSpPr>
          <p:cNvPr id="24" name="TextBox 23"/>
          <p:cNvSpPr txBox="1"/>
          <p:nvPr/>
        </p:nvSpPr>
        <p:spPr>
          <a:xfrm rot="2927374">
            <a:off x="1242596" y="4505997"/>
            <a:ext cx="2205027" cy="1200329"/>
          </a:xfrm>
          <a:prstGeom prst="rect">
            <a:avLst/>
          </a:prstGeom>
          <a:noFill/>
        </p:spPr>
        <p:txBody>
          <a:bodyPr wrap="none" rtlCol="0">
            <a:spAutoFit/>
          </a:bodyPr>
          <a:lstStyle/>
          <a:p>
            <a:pPr algn="ctr"/>
            <a:r>
              <a:rPr lang="en-US" dirty="0" smtClean="0"/>
              <a:t>Surveys</a:t>
            </a:r>
          </a:p>
          <a:p>
            <a:pPr algn="ctr"/>
            <a:endParaRPr lang="en-US" dirty="0"/>
          </a:p>
          <a:p>
            <a:pPr algn="ctr"/>
            <a:r>
              <a:rPr lang="en-US" dirty="0" smtClean="0"/>
              <a:t>Relative Abundance</a:t>
            </a:r>
          </a:p>
          <a:p>
            <a:pPr algn="ctr"/>
            <a:r>
              <a:rPr lang="en-US" dirty="0" smtClean="0"/>
              <a:t>Age/Size composition</a:t>
            </a:r>
            <a:endParaRPr lang="en-US" dirty="0"/>
          </a:p>
        </p:txBody>
      </p:sp>
      <p:sp>
        <p:nvSpPr>
          <p:cNvPr id="25" name="TextBox 24"/>
          <p:cNvSpPr txBox="1"/>
          <p:nvPr/>
        </p:nvSpPr>
        <p:spPr>
          <a:xfrm>
            <a:off x="3533568" y="3135846"/>
            <a:ext cx="2205027" cy="923330"/>
          </a:xfrm>
          <a:prstGeom prst="rect">
            <a:avLst/>
          </a:prstGeom>
          <a:noFill/>
        </p:spPr>
        <p:txBody>
          <a:bodyPr wrap="none" rtlCol="0">
            <a:spAutoFit/>
          </a:bodyPr>
          <a:lstStyle/>
          <a:p>
            <a:pPr algn="ctr"/>
            <a:r>
              <a:rPr lang="en-US" dirty="0" smtClean="0"/>
              <a:t>Estimated Catch</a:t>
            </a:r>
          </a:p>
          <a:p>
            <a:pPr algn="ctr"/>
            <a:endParaRPr lang="en-US" dirty="0"/>
          </a:p>
          <a:p>
            <a:pPr algn="ctr"/>
            <a:r>
              <a:rPr lang="en-US" dirty="0" smtClean="0"/>
              <a:t>Age/Size composition</a:t>
            </a:r>
            <a:endParaRPr lang="en-US" dirty="0"/>
          </a:p>
        </p:txBody>
      </p:sp>
      <p:sp>
        <p:nvSpPr>
          <p:cNvPr id="26" name="TextBox 25"/>
          <p:cNvSpPr txBox="1"/>
          <p:nvPr/>
        </p:nvSpPr>
        <p:spPr>
          <a:xfrm rot="18940397">
            <a:off x="876322" y="1781670"/>
            <a:ext cx="2121863" cy="646331"/>
          </a:xfrm>
          <a:prstGeom prst="rect">
            <a:avLst/>
          </a:prstGeom>
          <a:noFill/>
        </p:spPr>
        <p:txBody>
          <a:bodyPr wrap="none" rtlCol="0">
            <a:spAutoFit/>
          </a:bodyPr>
          <a:lstStyle/>
          <a:p>
            <a:pPr algn="ctr"/>
            <a:r>
              <a:rPr lang="en-US" dirty="0" smtClean="0"/>
              <a:t>Stock Status</a:t>
            </a:r>
          </a:p>
          <a:p>
            <a:pPr algn="ctr"/>
            <a:r>
              <a:rPr lang="en-US" dirty="0" smtClean="0"/>
              <a:t>Management Advice</a:t>
            </a:r>
            <a:endParaRPr lang="en-US" dirty="0"/>
          </a:p>
        </p:txBody>
      </p:sp>
    </p:spTree>
    <p:extLst>
      <p:ext uri="{BB962C8B-B14F-4D97-AF65-F5344CB8AC3E}">
        <p14:creationId xmlns:p14="http://schemas.microsoft.com/office/powerpoint/2010/main" val="137324680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5331"/>
            <a:ext cx="9144000" cy="860340"/>
          </a:xfrm>
        </p:spPr>
        <p:txBody>
          <a:bodyPr>
            <a:normAutofit/>
          </a:bodyPr>
          <a:lstStyle/>
          <a:p>
            <a:r>
              <a:rPr lang="en-US" dirty="0" smtClean="0">
                <a:solidFill>
                  <a:schemeClr val="accent1"/>
                </a:solidFill>
              </a:rPr>
              <a:t>Among ‘Model’ Uncertainty</a:t>
            </a:r>
            <a:endParaRPr lang="en-US" dirty="0">
              <a:solidFill>
                <a:schemeClr val="accent1"/>
              </a:solidFill>
            </a:endParaRPr>
          </a:p>
        </p:txBody>
      </p:sp>
      <p:pic>
        <p:nvPicPr>
          <p:cNvPr id="5" name="Picture 4"/>
          <p:cNvPicPr>
            <a:picLocks noChangeAspect="1"/>
          </p:cNvPicPr>
          <p:nvPr/>
        </p:nvPicPr>
        <p:blipFill>
          <a:blip r:embed="rId2"/>
          <a:stretch>
            <a:fillRect/>
          </a:stretch>
        </p:blipFill>
        <p:spPr>
          <a:xfrm>
            <a:off x="100620" y="1735481"/>
            <a:ext cx="8942760" cy="5106657"/>
          </a:xfrm>
          <a:prstGeom prst="rect">
            <a:avLst/>
          </a:prstGeom>
        </p:spPr>
      </p:pic>
      <p:sp>
        <p:nvSpPr>
          <p:cNvPr id="6" name="TextBox 5"/>
          <p:cNvSpPr txBox="1"/>
          <p:nvPr/>
        </p:nvSpPr>
        <p:spPr>
          <a:xfrm>
            <a:off x="0" y="1057278"/>
            <a:ext cx="9171329" cy="646331"/>
          </a:xfrm>
          <a:prstGeom prst="rect">
            <a:avLst/>
          </a:prstGeom>
          <a:noFill/>
        </p:spPr>
        <p:txBody>
          <a:bodyPr wrap="square" rtlCol="0">
            <a:spAutoFit/>
          </a:bodyPr>
          <a:lstStyle/>
          <a:p>
            <a:r>
              <a:rPr lang="en-US" dirty="0" smtClean="0"/>
              <a:t>Model:   Logistic                                 </a:t>
            </a:r>
            <a:r>
              <a:rPr lang="en-US" dirty="0" err="1" smtClean="0"/>
              <a:t>Gompertz</a:t>
            </a:r>
            <a:r>
              <a:rPr lang="en-US" dirty="0" smtClean="0"/>
              <a:t>                   </a:t>
            </a:r>
            <a:r>
              <a:rPr lang="en-US" dirty="0"/>
              <a:t>Logistic                                   </a:t>
            </a:r>
            <a:r>
              <a:rPr lang="en-US" dirty="0" err="1"/>
              <a:t>Gompertz</a:t>
            </a:r>
            <a:endParaRPr lang="en-US" dirty="0"/>
          </a:p>
          <a:p>
            <a:r>
              <a:rPr lang="en-US" dirty="0" smtClean="0"/>
              <a:t>Data:      Equal weights                      Equal weights            Catch weights                    Catch weights</a:t>
            </a:r>
          </a:p>
        </p:txBody>
      </p:sp>
    </p:spTree>
    <p:extLst>
      <p:ext uri="{BB962C8B-B14F-4D97-AF65-F5344CB8AC3E}">
        <p14:creationId xmlns:p14="http://schemas.microsoft.com/office/powerpoint/2010/main" val="134696991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Model Building and Selection</a:t>
            </a:r>
            <a:endParaRPr lang="en-US" dirty="0"/>
          </a:p>
        </p:txBody>
      </p:sp>
      <p:sp>
        <p:nvSpPr>
          <p:cNvPr id="3" name="Content Placeholder 2"/>
          <p:cNvSpPr>
            <a:spLocks noGrp="1"/>
          </p:cNvSpPr>
          <p:nvPr>
            <p:ph idx="1"/>
          </p:nvPr>
        </p:nvSpPr>
        <p:spPr/>
        <p:txBody>
          <a:bodyPr/>
          <a:lstStyle/>
          <a:p>
            <a:r>
              <a:rPr lang="en-US" dirty="0" smtClean="0"/>
              <a:t>Formal Model Selection</a:t>
            </a:r>
          </a:p>
          <a:p>
            <a:pPr lvl="1"/>
            <a:r>
              <a:rPr lang="en-US" dirty="0" smtClean="0"/>
              <a:t>Model validation</a:t>
            </a:r>
          </a:p>
          <a:p>
            <a:pPr lvl="1"/>
            <a:r>
              <a:rPr lang="en-US" dirty="0"/>
              <a:t>Parsimony (AIC, DIC, BIC, cross-validation, …)</a:t>
            </a:r>
          </a:p>
          <a:p>
            <a:pPr lvl="1"/>
            <a:r>
              <a:rPr lang="en-US" dirty="0"/>
              <a:t>Comparison of nested simple and complex models</a:t>
            </a:r>
          </a:p>
          <a:p>
            <a:pPr lvl="1"/>
            <a:r>
              <a:rPr lang="en-US" dirty="0" smtClean="0"/>
              <a:t>Limitations to formal model selection</a:t>
            </a:r>
          </a:p>
          <a:p>
            <a:r>
              <a:rPr lang="en-US" dirty="0" smtClean="0"/>
              <a:t>Selection of ‘Best Model’</a:t>
            </a:r>
          </a:p>
          <a:p>
            <a:r>
              <a:rPr lang="en-US" dirty="0" smtClean="0"/>
              <a:t>Multi-Model </a:t>
            </a:r>
            <a:r>
              <a:rPr lang="en-US" dirty="0" smtClean="0"/>
              <a:t>Inference</a:t>
            </a:r>
            <a:endParaRPr lang="en-US" dirty="0" smtClean="0"/>
          </a:p>
          <a:p>
            <a:r>
              <a:rPr lang="en-US" dirty="0" smtClean="0"/>
              <a:t>Robust Management </a:t>
            </a:r>
            <a:r>
              <a:rPr lang="en-US" dirty="0" smtClean="0"/>
              <a:t>Procedures (</a:t>
            </a:r>
            <a:r>
              <a:rPr lang="en-US" dirty="0"/>
              <a:t>thanks to Doug Butterworth)</a:t>
            </a:r>
            <a:endParaRPr lang="en-US" dirty="0" smtClean="0"/>
          </a:p>
          <a:p>
            <a:endParaRPr lang="en-US" dirty="0"/>
          </a:p>
        </p:txBody>
      </p:sp>
    </p:spTree>
    <p:extLst>
      <p:ext uri="{BB962C8B-B14F-4D97-AF65-F5344CB8AC3E}">
        <p14:creationId xmlns:p14="http://schemas.microsoft.com/office/powerpoint/2010/main" val="72173195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4" name="Rectangle 22"/>
          <p:cNvSpPr>
            <a:spLocks noGrp="1" noChangeArrowheads="1"/>
          </p:cNvSpPr>
          <p:nvPr>
            <p:ph type="title"/>
          </p:nvPr>
        </p:nvSpPr>
        <p:spPr/>
        <p:txBody>
          <a:bodyPr>
            <a:normAutofit/>
          </a:bodyPr>
          <a:lstStyle/>
          <a:p>
            <a:pPr algn="l" eaLnBrk="1" hangingPunct="1"/>
            <a:r>
              <a:rPr lang="en-US" altLang="en-US" dirty="0" smtClean="0">
                <a:solidFill>
                  <a:srgbClr val="0070C0"/>
                </a:solidFill>
              </a:rPr>
              <a:t>Step 1. Data Inventory &amp; a Priori Evaluation</a:t>
            </a:r>
          </a:p>
        </p:txBody>
      </p:sp>
      <p:sp>
        <p:nvSpPr>
          <p:cNvPr id="3" name="Content Placeholder 2"/>
          <p:cNvSpPr>
            <a:spLocks noGrp="1"/>
          </p:cNvSpPr>
          <p:nvPr>
            <p:ph idx="1"/>
          </p:nvPr>
        </p:nvSpPr>
        <p:spPr/>
        <p:txBody>
          <a:bodyPr>
            <a:normAutofit lnSpcReduction="10000"/>
          </a:bodyPr>
          <a:lstStyle/>
          <a:p>
            <a:r>
              <a:rPr lang="en-US" dirty="0" smtClean="0"/>
              <a:t>Consider all </a:t>
            </a:r>
            <a:r>
              <a:rPr lang="en-US" dirty="0"/>
              <a:t>available </a:t>
            </a:r>
            <a:r>
              <a:rPr lang="en-US" dirty="0" smtClean="0"/>
              <a:t>information </a:t>
            </a:r>
          </a:p>
          <a:p>
            <a:r>
              <a:rPr lang="en-US" dirty="0" smtClean="0"/>
              <a:t>Evaluate representativeness (and population of inference?)</a:t>
            </a:r>
          </a:p>
          <a:p>
            <a:pPr lvl="1"/>
            <a:r>
              <a:rPr lang="en-US" dirty="0" smtClean="0"/>
              <a:t>Sampling design? </a:t>
            </a:r>
          </a:p>
          <a:p>
            <a:pPr lvl="1"/>
            <a:r>
              <a:rPr lang="en-US" dirty="0" smtClean="0"/>
              <a:t>Standardized protocol?</a:t>
            </a:r>
          </a:p>
          <a:p>
            <a:pPr lvl="1"/>
            <a:r>
              <a:rPr lang="en-US" dirty="0" smtClean="0"/>
              <a:t>Post-hoc standardization?</a:t>
            </a:r>
          </a:p>
          <a:p>
            <a:pPr lvl="1"/>
            <a:r>
              <a:rPr lang="en-US" dirty="0" smtClean="0"/>
              <a:t>Uncertainties (biases? </a:t>
            </a:r>
            <a:r>
              <a:rPr lang="en-US" dirty="0"/>
              <a:t>p</a:t>
            </a:r>
            <a:r>
              <a:rPr lang="en-US" dirty="0" smtClean="0"/>
              <a:t>recision?)</a:t>
            </a:r>
          </a:p>
          <a:p>
            <a:pPr lvl="1"/>
            <a:r>
              <a:rPr lang="en-US" dirty="0" smtClean="0"/>
              <a:t>Time series? Quality changes</a:t>
            </a:r>
          </a:p>
          <a:p>
            <a:r>
              <a:rPr lang="en-US" dirty="0" smtClean="0"/>
              <a:t>Conventional data (catch, CPUE, surveys)</a:t>
            </a:r>
          </a:p>
          <a:p>
            <a:r>
              <a:rPr lang="en-US" dirty="0" smtClean="0"/>
              <a:t>Unconventional data (tagging, environmental covariates?)</a:t>
            </a:r>
          </a:p>
        </p:txBody>
      </p:sp>
    </p:spTree>
    <p:extLst>
      <p:ext uri="{BB962C8B-B14F-4D97-AF65-F5344CB8AC3E}">
        <p14:creationId xmlns:p14="http://schemas.microsoft.com/office/powerpoint/2010/main" val="125864935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4" name="Rectangle 22"/>
          <p:cNvSpPr>
            <a:spLocks noGrp="1" noChangeArrowheads="1"/>
          </p:cNvSpPr>
          <p:nvPr>
            <p:ph type="title"/>
          </p:nvPr>
        </p:nvSpPr>
        <p:spPr>
          <a:xfrm>
            <a:off x="457200" y="1683"/>
            <a:ext cx="8686800" cy="1143000"/>
          </a:xfrm>
        </p:spPr>
        <p:txBody>
          <a:bodyPr>
            <a:normAutofit/>
          </a:bodyPr>
          <a:lstStyle/>
          <a:p>
            <a:pPr algn="l" eaLnBrk="1" hangingPunct="1"/>
            <a:r>
              <a:rPr lang="en-US" altLang="en-US" sz="3600" dirty="0" smtClean="0">
                <a:solidFill>
                  <a:srgbClr val="0070C0"/>
                </a:solidFill>
              </a:rPr>
              <a:t>Step 2. Model Building (multiple approaches)</a:t>
            </a:r>
          </a:p>
        </p:txBody>
      </p:sp>
      <p:pic>
        <p:nvPicPr>
          <p:cNvPr id="2" name="Picture 1"/>
          <p:cNvPicPr>
            <a:picLocks noChangeAspect="1"/>
          </p:cNvPicPr>
          <p:nvPr/>
        </p:nvPicPr>
        <p:blipFill>
          <a:blip r:embed="rId3"/>
          <a:stretch>
            <a:fillRect/>
          </a:stretch>
        </p:blipFill>
        <p:spPr>
          <a:xfrm>
            <a:off x="184245" y="1124471"/>
            <a:ext cx="8782334" cy="4678515"/>
          </a:xfrm>
          <a:prstGeom prst="rect">
            <a:avLst/>
          </a:prstGeom>
        </p:spPr>
      </p:pic>
    </p:spTree>
    <p:extLst>
      <p:ext uri="{BB962C8B-B14F-4D97-AF65-F5344CB8AC3E}">
        <p14:creationId xmlns:p14="http://schemas.microsoft.com/office/powerpoint/2010/main" val="47841754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4" name="Rectangle 22"/>
          <p:cNvSpPr>
            <a:spLocks noGrp="1" noChangeArrowheads="1"/>
          </p:cNvSpPr>
          <p:nvPr>
            <p:ph type="title"/>
          </p:nvPr>
        </p:nvSpPr>
        <p:spPr/>
        <p:txBody>
          <a:bodyPr>
            <a:normAutofit/>
          </a:bodyPr>
          <a:lstStyle/>
          <a:p>
            <a:pPr algn="l" eaLnBrk="1" hangingPunct="1"/>
            <a:r>
              <a:rPr lang="en-US" altLang="en-US" dirty="0" smtClean="0">
                <a:solidFill>
                  <a:srgbClr val="0070C0"/>
                </a:solidFill>
              </a:rPr>
              <a:t>Step 3. Model Validation</a:t>
            </a:r>
          </a:p>
        </p:txBody>
      </p:sp>
      <p:sp>
        <p:nvSpPr>
          <p:cNvPr id="3" name="Content Placeholder 2"/>
          <p:cNvSpPr>
            <a:spLocks noGrp="1"/>
          </p:cNvSpPr>
          <p:nvPr>
            <p:ph idx="1"/>
          </p:nvPr>
        </p:nvSpPr>
        <p:spPr/>
        <p:txBody>
          <a:bodyPr>
            <a:normAutofit/>
          </a:bodyPr>
          <a:lstStyle/>
          <a:p>
            <a:r>
              <a:rPr lang="en-US" dirty="0" smtClean="0"/>
              <a:t>Statistical diagnostics - residual analyses (searching for nonrandom patterns and deviations from assumed distributions)</a:t>
            </a:r>
          </a:p>
          <a:p>
            <a:r>
              <a:rPr lang="en-US" dirty="0" smtClean="0"/>
              <a:t>Sensitivity analyses (alternative configurations with plausible assumptions)</a:t>
            </a:r>
          </a:p>
          <a:p>
            <a:r>
              <a:rPr lang="en-US" dirty="0" smtClean="0"/>
              <a:t>Retrospective analysis (successively delete terminal year of data)</a:t>
            </a:r>
          </a:p>
          <a:p>
            <a:r>
              <a:rPr lang="en-US" dirty="0" smtClean="0"/>
              <a:t>Simulation testing (generic and tailored to the application of interest)</a:t>
            </a:r>
            <a:endParaRPr lang="en-US" dirty="0"/>
          </a:p>
        </p:txBody>
      </p:sp>
    </p:spTree>
    <p:extLst>
      <p:ext uri="{BB962C8B-B14F-4D97-AF65-F5344CB8AC3E}">
        <p14:creationId xmlns:p14="http://schemas.microsoft.com/office/powerpoint/2010/main" val="19555419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Measures of Parsimony</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More parameters always improve the model fit, but additional parameters may be ‘overfitting’ (fitting to noise in sample data rather than signal in sampled population)</a:t>
            </a:r>
          </a:p>
          <a:p>
            <a:r>
              <a:rPr lang="en-US" dirty="0" err="1" smtClean="0"/>
              <a:t>Akaike</a:t>
            </a:r>
            <a:r>
              <a:rPr lang="en-US" dirty="0" smtClean="0"/>
              <a:t> </a:t>
            </a:r>
            <a:r>
              <a:rPr lang="en-US" dirty="0"/>
              <a:t>information criterion (AIC</a:t>
            </a:r>
            <a:r>
              <a:rPr lang="en-US" dirty="0" smtClean="0"/>
              <a:t>) is a measure of parsimony (explaining the data with as few parameters as possible)</a:t>
            </a:r>
          </a:p>
          <a:p>
            <a:endParaRPr lang="en-US" dirty="0"/>
          </a:p>
          <a:p>
            <a:endParaRPr lang="en-US" dirty="0" smtClean="0"/>
          </a:p>
          <a:p>
            <a:pPr lvl="1">
              <a:buFont typeface="Arial" panose="020B0604020202020204" pitchFamily="34" charset="0"/>
              <a:buChar char="•"/>
            </a:pPr>
            <a:r>
              <a:rPr lang="en-US" i="1" dirty="0" smtClean="0"/>
              <a:t>k</a:t>
            </a:r>
            <a:r>
              <a:rPr lang="en-US" dirty="0" smtClean="0"/>
              <a:t>: number of estimated parameters</a:t>
            </a:r>
          </a:p>
          <a:p>
            <a:pPr lvl="1">
              <a:buFont typeface="Arial" panose="020B0604020202020204" pitchFamily="34" charset="0"/>
              <a:buChar char="•"/>
            </a:pPr>
            <a:r>
              <a:rPr lang="en-US" i="1" dirty="0" smtClean="0"/>
              <a:t>L</a:t>
            </a:r>
            <a:r>
              <a:rPr lang="en-US" dirty="0" smtClean="0"/>
              <a:t>: likelihood of model parameter values given data</a:t>
            </a:r>
          </a:p>
          <a:p>
            <a:pPr>
              <a:buFont typeface="Arial" panose="020B0604020202020204" pitchFamily="34" charset="0"/>
              <a:buChar char="•"/>
            </a:pPr>
            <a:r>
              <a:rPr lang="en-US" dirty="0" smtClean="0"/>
              <a:t>Lower values of AIC indicate greater parsimony</a:t>
            </a:r>
          </a:p>
          <a:p>
            <a:pPr marL="0" indent="0">
              <a:buNone/>
            </a:pPr>
            <a:endParaRPr lang="en-US" dirty="0" smtClean="0"/>
          </a:p>
          <a:p>
            <a:pPr lvl="1">
              <a:buFont typeface="Arial" panose="020B0604020202020204" pitchFamily="34" charset="0"/>
              <a:buChar char="•"/>
            </a:pPr>
            <a:endParaRPr lang="en-US" dirty="0"/>
          </a:p>
        </p:txBody>
      </p:sp>
      <mc:AlternateContent xmlns:mc="http://schemas.openxmlformats.org/markup-compatibility/2006" xmlns:a14="http://schemas.microsoft.com/office/drawing/2010/main">
        <mc:Choice Requires="a14">
          <p:sp>
            <p:nvSpPr>
              <p:cNvPr id="7" name="TextBox 6"/>
              <p:cNvSpPr txBox="1"/>
              <p:nvPr/>
            </p:nvSpPr>
            <p:spPr>
              <a:xfrm>
                <a:off x="2299834" y="4127291"/>
                <a:ext cx="4178580" cy="97013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m>
                        <m:mPr>
                          <m:mcs>
                            <m:mc>
                              <m:mcPr>
                                <m:count m:val="1"/>
                                <m:mcJc m:val="center"/>
                              </m:mcPr>
                            </m:mc>
                          </m:mcs>
                          <m:ctrlPr>
                            <a:rPr lang="en-US" sz="3200" i="1" smtClean="0">
                              <a:latin typeface="Cambria Math" panose="02040503050406030204" pitchFamily="18" charset="0"/>
                            </a:rPr>
                          </m:ctrlPr>
                        </m:mPr>
                        <m:mr>
                          <m:e>
                            <m:r>
                              <m:rPr>
                                <m:brk m:alnAt="7"/>
                              </m:rPr>
                              <a:rPr lang="en-US" sz="3200" b="0" i="1" smtClean="0">
                                <a:latin typeface="Cambria Math" panose="02040503050406030204" pitchFamily="18" charset="0"/>
                              </a:rPr>
                              <m:t>𝐴</m:t>
                            </m:r>
                            <m:r>
                              <a:rPr lang="en-US" sz="3200" b="0" i="1" smtClean="0">
                                <a:latin typeface="Cambria Math" panose="02040503050406030204" pitchFamily="18" charset="0"/>
                              </a:rPr>
                              <m:t>𝐼𝐶</m:t>
                            </m:r>
                            <m:r>
                              <a:rPr lang="en-US" sz="3200" b="0" i="1" smtClean="0">
                                <a:latin typeface="Cambria Math" panose="02040503050406030204" pitchFamily="18" charset="0"/>
                              </a:rPr>
                              <m:t>=2</m:t>
                            </m:r>
                            <m:r>
                              <a:rPr lang="en-US" sz="3200" b="0" i="1" smtClean="0">
                                <a:latin typeface="Cambria Math" panose="02040503050406030204" pitchFamily="18" charset="0"/>
                              </a:rPr>
                              <m:t>𝑘</m:t>
                            </m:r>
                            <m:r>
                              <a:rPr lang="en-US" sz="3200" b="0" i="1" smtClean="0">
                                <a:latin typeface="Cambria Math" panose="02040503050406030204" pitchFamily="18" charset="0"/>
                              </a:rPr>
                              <m:t>−2</m:t>
                            </m:r>
                            <m:r>
                              <a:rPr lang="en-US" sz="3200" b="0" i="1" smtClean="0">
                                <a:latin typeface="Cambria Math" panose="02040503050406030204" pitchFamily="18" charset="0"/>
                              </a:rPr>
                              <m:t>𝐿𝑁</m:t>
                            </m:r>
                            <m:r>
                              <a:rPr lang="en-US" sz="3200" b="0" i="1" smtClean="0">
                                <a:latin typeface="Cambria Math" panose="02040503050406030204" pitchFamily="18" charset="0"/>
                              </a:rPr>
                              <m:t>(</m:t>
                            </m:r>
                            <m:r>
                              <a:rPr lang="en-US" sz="3200" b="0" i="1" smtClean="0">
                                <a:latin typeface="Cambria Math" panose="02040503050406030204" pitchFamily="18" charset="0"/>
                              </a:rPr>
                              <m:t>𝐿</m:t>
                            </m:r>
                            <m:r>
                              <a:rPr lang="en-US" sz="3200" b="0" i="1" smtClean="0">
                                <a:latin typeface="Cambria Math" panose="02040503050406030204" pitchFamily="18" charset="0"/>
                              </a:rPr>
                              <m:t>)</m:t>
                            </m:r>
                          </m:e>
                        </m:mr>
                        <m:mr>
                          <m:e>
                            <m:r>
                              <a:rPr lang="en-US" sz="3200" b="0" i="1" smtClean="0">
                                <a:latin typeface="Cambria Math" panose="02040503050406030204" pitchFamily="18" charset="0"/>
                              </a:rPr>
                              <m:t>𝐴𝐼𝐶</m:t>
                            </m:r>
                            <m:r>
                              <a:rPr lang="en-US" sz="3200" b="0" i="1" smtClean="0">
                                <a:latin typeface="Cambria Math" panose="02040503050406030204" pitchFamily="18" charset="0"/>
                              </a:rPr>
                              <m:t>=2</m:t>
                            </m:r>
                            <m:r>
                              <a:rPr lang="en-US" sz="3200" b="0" i="1" smtClean="0">
                                <a:latin typeface="Cambria Math" panose="02040503050406030204" pitchFamily="18" charset="0"/>
                              </a:rPr>
                              <m:t>𝑘</m:t>
                            </m:r>
                            <m:r>
                              <a:rPr lang="en-US" sz="3200" b="0" i="1" smtClean="0">
                                <a:latin typeface="Cambria Math" panose="02040503050406030204" pitchFamily="18" charset="0"/>
                              </a:rPr>
                              <m:t>+2[−</m:t>
                            </m:r>
                            <m:r>
                              <a:rPr lang="en-US" sz="3200" b="0" i="1" smtClean="0">
                                <a:latin typeface="Cambria Math" panose="02040503050406030204" pitchFamily="18" charset="0"/>
                              </a:rPr>
                              <m:t>𝐿𝑁</m:t>
                            </m:r>
                            <m:d>
                              <m:dPr>
                                <m:ctrlPr>
                                  <a:rPr lang="en-US" sz="3200" b="0" i="1" smtClean="0">
                                    <a:latin typeface="Cambria Math" panose="02040503050406030204" pitchFamily="18" charset="0"/>
                                  </a:rPr>
                                </m:ctrlPr>
                              </m:dPr>
                              <m:e>
                                <m:r>
                                  <a:rPr lang="en-US" sz="3200" b="0" i="1" smtClean="0">
                                    <a:latin typeface="Cambria Math" panose="02040503050406030204" pitchFamily="18" charset="0"/>
                                  </a:rPr>
                                  <m:t>𝐿</m:t>
                                </m:r>
                              </m:e>
                            </m:d>
                            <m:r>
                              <a:rPr lang="en-US" sz="3200" b="0" i="1" smtClean="0">
                                <a:latin typeface="Cambria Math" panose="02040503050406030204" pitchFamily="18" charset="0"/>
                              </a:rPr>
                              <m:t>]</m:t>
                            </m:r>
                          </m:e>
                        </m:mr>
                      </m:m>
                    </m:oMath>
                  </m:oMathPara>
                </a14:m>
                <a:endParaRPr lang="en-US" sz="2000" dirty="0"/>
              </a:p>
            </p:txBody>
          </p:sp>
        </mc:Choice>
        <mc:Fallback xmlns="">
          <p:sp>
            <p:nvSpPr>
              <p:cNvPr id="7" name="TextBox 6"/>
              <p:cNvSpPr txBox="1">
                <a:spLocks noRot="1" noChangeAspect="1" noMove="1" noResize="1" noEditPoints="1" noAdjustHandles="1" noChangeArrowheads="1" noChangeShapeType="1" noTextEdit="1"/>
              </p:cNvSpPr>
              <p:nvPr/>
            </p:nvSpPr>
            <p:spPr>
              <a:xfrm>
                <a:off x="2299834" y="4127291"/>
                <a:ext cx="4178580" cy="970137"/>
              </a:xfrm>
              <a:prstGeom prst="rect">
                <a:avLst/>
              </a:prstGeom>
              <a:blipFill rotWithShape="0">
                <a:blip r:embed="rId2"/>
                <a:stretch>
                  <a:fillRect/>
                </a:stretch>
              </a:blipFill>
            </p:spPr>
            <p:txBody>
              <a:bodyPr/>
              <a:lstStyle/>
              <a:p>
                <a:r>
                  <a:rPr lang="en-US">
                    <a:noFill/>
                  </a:rPr>
                  <a:t> </a:t>
                </a:r>
              </a:p>
            </p:txBody>
          </p:sp>
        </mc:Fallback>
      </mc:AlternateContent>
      <p:sp>
        <p:nvSpPr>
          <p:cNvPr id="5" name="Rectangle 4"/>
          <p:cNvSpPr/>
          <p:nvPr/>
        </p:nvSpPr>
        <p:spPr>
          <a:xfrm>
            <a:off x="3190852" y="3244334"/>
            <a:ext cx="2762295" cy="369332"/>
          </a:xfrm>
          <a:prstGeom prst="rect">
            <a:avLst/>
          </a:prstGeom>
        </p:spPr>
        <p:txBody>
          <a:bodyPr wrap="none">
            <a:spAutoFit/>
          </a:bodyPr>
          <a:lstStyle/>
          <a:p>
            <a:r>
              <a:rPr lang="en-US" dirty="0">
                <a:solidFill>
                  <a:srgbClr val="444444"/>
                </a:solidFill>
                <a:latin typeface="Helvetica Neue"/>
              </a:rPr>
              <a:t>AIC = N*log(RSS/N) + 2k</a:t>
            </a:r>
            <a:endParaRPr lang="en-US" dirty="0"/>
          </a:p>
        </p:txBody>
      </p:sp>
    </p:spTree>
    <p:extLst>
      <p:ext uri="{BB962C8B-B14F-4D97-AF65-F5344CB8AC3E}">
        <p14:creationId xmlns:p14="http://schemas.microsoft.com/office/powerpoint/2010/main" val="11896733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Frustrations in Modeling</a:t>
            </a:r>
            <a:endParaRPr lang="en-US" dirty="0"/>
          </a:p>
        </p:txBody>
      </p:sp>
      <p:sp>
        <p:nvSpPr>
          <p:cNvPr id="3" name="Content Placeholder 2"/>
          <p:cNvSpPr>
            <a:spLocks noGrp="1"/>
          </p:cNvSpPr>
          <p:nvPr>
            <p:ph idx="1"/>
          </p:nvPr>
        </p:nvSpPr>
        <p:spPr>
          <a:xfrm>
            <a:off x="0" y="1051870"/>
            <a:ext cx="9144000" cy="5806130"/>
          </a:xfrm>
        </p:spPr>
        <p:txBody>
          <a:bodyPr>
            <a:normAutofit fontScale="92500" lnSpcReduction="20000"/>
          </a:bodyPr>
          <a:lstStyle/>
          <a:p>
            <a:r>
              <a:rPr lang="en-US" dirty="0" smtClean="0"/>
              <a:t>Part of modeling and debugging code is logical and systematic, it also involves exploring hunches.</a:t>
            </a:r>
          </a:p>
          <a:p>
            <a:r>
              <a:rPr lang="en-US" dirty="0" smtClean="0"/>
              <a:t>Best Practices</a:t>
            </a:r>
          </a:p>
          <a:p>
            <a:pPr lvl="1"/>
            <a:r>
              <a:rPr lang="en-US" dirty="0" smtClean="0"/>
              <a:t>Data reading – output data and derived variables to check data input and processing.</a:t>
            </a:r>
          </a:p>
          <a:p>
            <a:pPr lvl="1"/>
            <a:r>
              <a:rPr lang="en-US" dirty="0" smtClean="0"/>
              <a:t>Simple, separate, understandable statements</a:t>
            </a:r>
          </a:p>
          <a:p>
            <a:pPr lvl="1"/>
            <a:r>
              <a:rPr lang="en-US" dirty="0" smtClean="0"/>
              <a:t>Documentation</a:t>
            </a:r>
          </a:p>
          <a:p>
            <a:pPr lvl="1"/>
            <a:r>
              <a:rPr lang="en-US" dirty="0" smtClean="0"/>
              <a:t>Diagnose compile problems using error message (line number, error type, …)</a:t>
            </a:r>
          </a:p>
          <a:p>
            <a:r>
              <a:rPr lang="en-US" dirty="0" smtClean="0"/>
              <a:t>Hunches</a:t>
            </a:r>
          </a:p>
          <a:p>
            <a:pPr lvl="1"/>
            <a:r>
              <a:rPr lang="en-US" dirty="0" smtClean="0"/>
              <a:t>Simplify model?</a:t>
            </a:r>
          </a:p>
          <a:p>
            <a:pPr lvl="1"/>
            <a:r>
              <a:rPr lang="en-US" dirty="0" smtClean="0"/>
              <a:t>Replicate known-answer problems</a:t>
            </a:r>
          </a:p>
          <a:p>
            <a:pPr lvl="1"/>
            <a:r>
              <a:rPr lang="en-US" dirty="0" smtClean="0"/>
              <a:t>Make step-wise changes from stable solutions</a:t>
            </a:r>
          </a:p>
          <a:p>
            <a:pPr lvl="1"/>
            <a:r>
              <a:rPr lang="en-US" dirty="0" smtClean="0"/>
              <a:t>Take breaks to think and avoid rabbit holes</a:t>
            </a:r>
          </a:p>
          <a:p>
            <a:pPr lvl="1"/>
            <a:endParaRPr lang="en-US" dirty="0"/>
          </a:p>
        </p:txBody>
      </p:sp>
    </p:spTree>
    <p:extLst>
      <p:ext uri="{BB962C8B-B14F-4D97-AF65-F5344CB8AC3E}">
        <p14:creationId xmlns:p14="http://schemas.microsoft.com/office/powerpoint/2010/main" val="119521089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Title 1"/>
          <p:cNvSpPr>
            <a:spLocks noGrp="1"/>
          </p:cNvSpPr>
          <p:nvPr>
            <p:ph type="title"/>
          </p:nvPr>
        </p:nvSpPr>
        <p:spPr/>
        <p:txBody>
          <a:bodyPr/>
          <a:lstStyle/>
          <a:p>
            <a:r>
              <a:rPr lang="en-US" altLang="en-US" smtClean="0"/>
              <a:t>Model Selection</a:t>
            </a:r>
          </a:p>
        </p:txBody>
      </p:sp>
      <p:sp>
        <p:nvSpPr>
          <p:cNvPr id="1028" name="Content Placeholder 2"/>
          <p:cNvSpPr>
            <a:spLocks noGrp="1"/>
          </p:cNvSpPr>
          <p:nvPr>
            <p:ph idx="1"/>
          </p:nvPr>
        </p:nvSpPr>
        <p:spPr>
          <a:xfrm>
            <a:off x="0" y="914400"/>
            <a:ext cx="9144000" cy="5334000"/>
          </a:xfrm>
        </p:spPr>
        <p:txBody>
          <a:bodyPr/>
          <a:lstStyle/>
          <a:p>
            <a:r>
              <a:rPr lang="en-US" altLang="en-US" dirty="0" smtClean="0"/>
              <a:t>AIC provides the optimal balance between goodness-of-fit and parsimony.</a:t>
            </a:r>
          </a:p>
        </p:txBody>
      </p:sp>
      <p:pic>
        <p:nvPicPr>
          <p:cNvPr id="103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2286000"/>
            <a:ext cx="7593013"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6888046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Measures of Parsimony</a:t>
            </a:r>
            <a:endParaRPr lang="en-US" dirty="0"/>
          </a:p>
        </p:txBody>
      </p:sp>
      <p:sp>
        <p:nvSpPr>
          <p:cNvPr id="3" name="Content Placeholder 2"/>
          <p:cNvSpPr>
            <a:spLocks noGrp="1"/>
          </p:cNvSpPr>
          <p:nvPr>
            <p:ph idx="1"/>
          </p:nvPr>
        </p:nvSpPr>
        <p:spPr>
          <a:xfrm>
            <a:off x="0" y="1051870"/>
            <a:ext cx="8686800" cy="5588417"/>
          </a:xfrm>
        </p:spPr>
        <p:txBody>
          <a:bodyPr>
            <a:normAutofit/>
          </a:bodyPr>
          <a:lstStyle/>
          <a:p>
            <a:r>
              <a:rPr lang="en-US" dirty="0" err="1" smtClean="0"/>
              <a:t>Akaike</a:t>
            </a:r>
            <a:r>
              <a:rPr lang="en-US" dirty="0" smtClean="0"/>
              <a:t> </a:t>
            </a:r>
            <a:r>
              <a:rPr lang="en-US" dirty="0"/>
              <a:t>information criterion (AIC</a:t>
            </a:r>
            <a:r>
              <a:rPr lang="en-US" dirty="0" smtClean="0"/>
              <a:t>) approximation for least squares:</a:t>
            </a:r>
          </a:p>
          <a:p>
            <a:endParaRPr lang="en-US" dirty="0" smtClean="0"/>
          </a:p>
          <a:p>
            <a:endParaRPr lang="en-US" dirty="0"/>
          </a:p>
          <a:p>
            <a:endParaRPr lang="en-US" dirty="0" smtClean="0"/>
          </a:p>
          <a:p>
            <a:pPr lvl="1">
              <a:buFont typeface="Arial" panose="020B0604020202020204" pitchFamily="34" charset="0"/>
              <a:buChar char="•"/>
            </a:pPr>
            <a:r>
              <a:rPr lang="en-US" i="1" dirty="0" smtClean="0"/>
              <a:t>k</a:t>
            </a:r>
            <a:r>
              <a:rPr lang="en-US" dirty="0" smtClean="0"/>
              <a:t>: number of estimated parameters</a:t>
            </a:r>
          </a:p>
          <a:p>
            <a:pPr lvl="1">
              <a:buFont typeface="Arial" panose="020B0604020202020204" pitchFamily="34" charset="0"/>
              <a:buChar char="•"/>
            </a:pPr>
            <a:r>
              <a:rPr lang="en-US" i="1" dirty="0" smtClean="0"/>
              <a:t>L</a:t>
            </a:r>
            <a:r>
              <a:rPr lang="en-US" dirty="0" smtClean="0"/>
              <a:t>: likelihood of model parameter values given data</a:t>
            </a:r>
          </a:p>
          <a:p>
            <a:pPr lvl="1">
              <a:buFont typeface="Arial" panose="020B0604020202020204" pitchFamily="34" charset="0"/>
              <a:buChar char="•"/>
            </a:pPr>
            <a:r>
              <a:rPr lang="en-US" i="1" dirty="0"/>
              <a:t>n</a:t>
            </a:r>
            <a:r>
              <a:rPr lang="en-US" dirty="0" smtClean="0"/>
              <a:t>: sample size</a:t>
            </a:r>
          </a:p>
          <a:p>
            <a:pPr>
              <a:buFont typeface="Arial" panose="020B0604020202020204" pitchFamily="34" charset="0"/>
              <a:buChar char="•"/>
            </a:pPr>
            <a:r>
              <a:rPr lang="en-US" dirty="0" smtClean="0"/>
              <a:t>Assuming normally distributed error</a:t>
            </a:r>
          </a:p>
          <a:p>
            <a:pPr lvl="1">
              <a:buFont typeface="Arial" panose="020B0604020202020204" pitchFamily="34" charset="0"/>
              <a:buChar char="•"/>
            </a:pPr>
            <a:endParaRPr lang="en-US" dirty="0"/>
          </a:p>
        </p:txBody>
      </p:sp>
      <mc:AlternateContent xmlns:mc="http://schemas.openxmlformats.org/markup-compatibility/2006" xmlns:a14="http://schemas.microsoft.com/office/drawing/2010/main">
        <mc:Choice Requires="a14">
          <p:sp>
            <p:nvSpPr>
              <p:cNvPr id="6" name="TextBox 5"/>
              <p:cNvSpPr txBox="1"/>
              <p:nvPr/>
            </p:nvSpPr>
            <p:spPr>
              <a:xfrm>
                <a:off x="2204327" y="2386603"/>
                <a:ext cx="4335931" cy="11065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200" i="1" smtClean="0">
                              <a:latin typeface="Cambria Math" panose="02040503050406030204" pitchFamily="18" charset="0"/>
                            </a:rPr>
                          </m:ctrlPr>
                        </m:sSubPr>
                        <m:e>
                          <m:r>
                            <a:rPr lang="en-US" sz="3200" b="0" i="1" smtClean="0">
                              <a:latin typeface="Cambria Math" panose="02040503050406030204" pitchFamily="18" charset="0"/>
                            </a:rPr>
                            <m:t>𝐴𝐼𝐶</m:t>
                          </m:r>
                        </m:e>
                        <m:sub>
                          <m:r>
                            <a:rPr lang="en-US" sz="3200" b="0" i="1" smtClean="0">
                              <a:latin typeface="Cambria Math" panose="02040503050406030204" pitchFamily="18" charset="0"/>
                            </a:rPr>
                            <m:t>𝑐</m:t>
                          </m:r>
                        </m:sub>
                      </m:sSub>
                      <m:r>
                        <a:rPr lang="en-US" sz="3200" b="0" i="1" smtClean="0">
                          <a:latin typeface="Cambria Math" panose="02040503050406030204" pitchFamily="18" charset="0"/>
                          <a:ea typeface="Cambria Math" panose="02040503050406030204" pitchFamily="18" charset="0"/>
                        </a:rPr>
                        <m:t>≅</m:t>
                      </m:r>
                      <m:r>
                        <a:rPr lang="en-US" sz="3200" b="0" i="1" smtClean="0">
                          <a:latin typeface="Cambria Math" panose="02040503050406030204" pitchFamily="18" charset="0"/>
                          <a:ea typeface="Cambria Math" panose="02040503050406030204" pitchFamily="18" charset="0"/>
                        </a:rPr>
                        <m:t>𝑛𝐿𝑛</m:t>
                      </m:r>
                      <m:d>
                        <m:dPr>
                          <m:ctrlPr>
                            <a:rPr lang="en-US" sz="3200" b="0" i="1" smtClean="0">
                              <a:latin typeface="Cambria Math" panose="02040503050406030204" pitchFamily="18" charset="0"/>
                              <a:ea typeface="Cambria Math" panose="02040503050406030204" pitchFamily="18" charset="0"/>
                            </a:rPr>
                          </m:ctrlPr>
                        </m:dPr>
                        <m:e>
                          <m:f>
                            <m:fPr>
                              <m:ctrlPr>
                                <a:rPr lang="en-US" sz="3200" b="0" i="1" smtClean="0">
                                  <a:latin typeface="Cambria Math" panose="02040503050406030204" pitchFamily="18" charset="0"/>
                                  <a:ea typeface="Cambria Math" panose="02040503050406030204" pitchFamily="18" charset="0"/>
                                </a:rPr>
                              </m:ctrlPr>
                            </m:fPr>
                            <m:num>
                              <m:r>
                                <a:rPr lang="en-US" sz="3200" b="0" i="1" smtClean="0">
                                  <a:latin typeface="Cambria Math" panose="02040503050406030204" pitchFamily="18" charset="0"/>
                                  <a:ea typeface="Cambria Math" panose="02040503050406030204" pitchFamily="18" charset="0"/>
                                </a:rPr>
                                <m:t>𝑅𝑆𝑆</m:t>
                              </m:r>
                            </m:num>
                            <m:den>
                              <m:r>
                                <a:rPr lang="en-US" sz="3200" b="0" i="1" smtClean="0">
                                  <a:latin typeface="Cambria Math" panose="02040503050406030204" pitchFamily="18" charset="0"/>
                                  <a:ea typeface="Cambria Math" panose="02040503050406030204" pitchFamily="18" charset="0"/>
                                </a:rPr>
                                <m:t>𝑛</m:t>
                              </m:r>
                            </m:den>
                          </m:f>
                        </m:e>
                      </m:d>
                      <m:r>
                        <a:rPr lang="en-US" sz="3200" b="0" i="1" smtClean="0">
                          <a:latin typeface="Cambria Math" panose="02040503050406030204" pitchFamily="18" charset="0"/>
                          <a:ea typeface="Cambria Math" panose="02040503050406030204" pitchFamily="18" charset="0"/>
                        </a:rPr>
                        <m:t>+2</m:t>
                      </m:r>
                      <m:r>
                        <a:rPr lang="en-US" sz="3200" b="0" i="1" smtClean="0">
                          <a:latin typeface="Cambria Math" panose="02040503050406030204" pitchFamily="18" charset="0"/>
                          <a:ea typeface="Cambria Math" panose="02040503050406030204" pitchFamily="18" charset="0"/>
                        </a:rPr>
                        <m:t>𝑘</m:t>
                      </m:r>
                    </m:oMath>
                  </m:oMathPara>
                </a14:m>
                <a:endParaRPr lang="en-US" sz="2000" dirty="0"/>
              </a:p>
            </p:txBody>
          </p:sp>
        </mc:Choice>
        <mc:Fallback xmlns="">
          <p:sp>
            <p:nvSpPr>
              <p:cNvPr id="6" name="TextBox 5"/>
              <p:cNvSpPr txBox="1">
                <a:spLocks noRot="1" noChangeAspect="1" noMove="1" noResize="1" noEditPoints="1" noAdjustHandles="1" noChangeArrowheads="1" noChangeShapeType="1" noTextEdit="1"/>
              </p:cNvSpPr>
              <p:nvPr/>
            </p:nvSpPr>
            <p:spPr>
              <a:xfrm>
                <a:off x="2204327" y="2386603"/>
                <a:ext cx="4335931" cy="1106521"/>
              </a:xfrm>
              <a:prstGeom prst="rect">
                <a:avLst/>
              </a:prstGeom>
              <a:blipFill rotWithShape="0">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03421431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Measures of Parsimony</a:t>
            </a:r>
            <a:endParaRPr lang="en-US" dirty="0"/>
          </a:p>
        </p:txBody>
      </p:sp>
      <p:sp>
        <p:nvSpPr>
          <p:cNvPr id="3" name="Content Placeholder 2"/>
          <p:cNvSpPr>
            <a:spLocks noGrp="1"/>
          </p:cNvSpPr>
          <p:nvPr>
            <p:ph idx="1"/>
          </p:nvPr>
        </p:nvSpPr>
        <p:spPr>
          <a:xfrm>
            <a:off x="0" y="872282"/>
            <a:ext cx="9144000" cy="5985718"/>
          </a:xfrm>
        </p:spPr>
        <p:txBody>
          <a:bodyPr>
            <a:normAutofit lnSpcReduction="10000"/>
          </a:bodyPr>
          <a:lstStyle/>
          <a:p>
            <a:r>
              <a:rPr lang="en-US" dirty="0" smtClean="0"/>
              <a:t>AIC is based on information theory, assuming asymptotic sample size.</a:t>
            </a:r>
          </a:p>
          <a:p>
            <a:r>
              <a:rPr lang="en-US" dirty="0" err="1" smtClean="0"/>
              <a:t>AIC</a:t>
            </a:r>
            <a:r>
              <a:rPr lang="en-US" baseline="-25000" dirty="0" err="1" smtClean="0"/>
              <a:t>c</a:t>
            </a:r>
            <a:r>
              <a:rPr lang="en-US" dirty="0" smtClean="0"/>
              <a:t>: ‘corrected AIC’ adjusts for </a:t>
            </a:r>
            <a:r>
              <a:rPr lang="en-US" dirty="0"/>
              <a:t>f</a:t>
            </a:r>
            <a:r>
              <a:rPr lang="en-US" dirty="0" smtClean="0"/>
              <a:t>inite sample size (assuming a linear model with normal variation)</a:t>
            </a:r>
          </a:p>
          <a:p>
            <a:endParaRPr lang="en-US" dirty="0"/>
          </a:p>
          <a:p>
            <a:endParaRPr lang="en-US" dirty="0" smtClean="0"/>
          </a:p>
          <a:p>
            <a:r>
              <a:rPr lang="en-US" dirty="0" smtClean="0"/>
              <a:t>n: sample size</a:t>
            </a:r>
          </a:p>
          <a:p>
            <a:r>
              <a:rPr lang="en-US" dirty="0" err="1" smtClean="0"/>
              <a:t>AIC</a:t>
            </a:r>
            <a:r>
              <a:rPr lang="en-US" baseline="-25000" dirty="0" err="1" smtClean="0"/>
              <a:t>c</a:t>
            </a:r>
            <a:r>
              <a:rPr lang="en-US" dirty="0" smtClean="0"/>
              <a:t> increases the penalty for additional parameters when sample size is low.</a:t>
            </a:r>
          </a:p>
          <a:p>
            <a:r>
              <a:rPr lang="en-US" dirty="0" err="1"/>
              <a:t>AIC</a:t>
            </a:r>
            <a:r>
              <a:rPr lang="en-US" baseline="-25000" dirty="0" err="1"/>
              <a:t>c</a:t>
            </a:r>
            <a:r>
              <a:rPr lang="en-US" dirty="0"/>
              <a:t> </a:t>
            </a:r>
            <a:r>
              <a:rPr lang="en-US" dirty="0" smtClean="0"/>
              <a:t>is appropriate for mark-recapture or tag-recovery, but not for integrated stock assessment. Why?</a:t>
            </a:r>
            <a:endParaRPr lang="en-US" dirty="0"/>
          </a:p>
          <a:p>
            <a:endParaRPr lang="en-US" dirty="0" smtClean="0"/>
          </a:p>
          <a:p>
            <a:pPr marL="0" indent="0">
              <a:buNone/>
            </a:pPr>
            <a:endParaRPr lang="en-US" dirty="0" smtClean="0"/>
          </a:p>
          <a:p>
            <a:pPr lvl="1">
              <a:buFont typeface="Arial" panose="020B0604020202020204" pitchFamily="34" charset="0"/>
              <a:buChar char="•"/>
            </a:pPr>
            <a:endParaRPr lang="en-US" dirty="0"/>
          </a:p>
        </p:txBody>
      </p:sp>
      <mc:AlternateContent xmlns:mc="http://schemas.openxmlformats.org/markup-compatibility/2006" xmlns:a14="http://schemas.microsoft.com/office/drawing/2010/main">
        <mc:Choice Requires="a14">
          <p:sp>
            <p:nvSpPr>
              <p:cNvPr id="5" name="TextBox 4"/>
              <p:cNvSpPr txBox="1"/>
              <p:nvPr/>
            </p:nvSpPr>
            <p:spPr>
              <a:xfrm>
                <a:off x="2164321" y="2924237"/>
                <a:ext cx="4460516" cy="93801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200" i="1" smtClean="0">
                              <a:latin typeface="Cambria Math" panose="02040503050406030204" pitchFamily="18" charset="0"/>
                            </a:rPr>
                          </m:ctrlPr>
                        </m:sSubPr>
                        <m:e>
                          <m:r>
                            <a:rPr lang="en-US" sz="3200" b="0" i="1" smtClean="0">
                              <a:latin typeface="Cambria Math" panose="02040503050406030204" pitchFamily="18" charset="0"/>
                            </a:rPr>
                            <m:t>𝐴𝐼𝐶</m:t>
                          </m:r>
                        </m:e>
                        <m:sub>
                          <m:r>
                            <a:rPr lang="en-US" sz="3200" b="0" i="1" smtClean="0">
                              <a:latin typeface="Cambria Math" panose="02040503050406030204" pitchFamily="18" charset="0"/>
                            </a:rPr>
                            <m:t>𝑐</m:t>
                          </m:r>
                        </m:sub>
                      </m:sSub>
                      <m:r>
                        <a:rPr lang="en-US" sz="3200" b="0" i="1" smtClean="0">
                          <a:latin typeface="Cambria Math" panose="02040503050406030204" pitchFamily="18" charset="0"/>
                        </a:rPr>
                        <m:t>=</m:t>
                      </m:r>
                      <m:r>
                        <a:rPr lang="en-US" sz="3200" b="0" i="1" smtClean="0">
                          <a:latin typeface="Cambria Math" panose="02040503050406030204" pitchFamily="18" charset="0"/>
                        </a:rPr>
                        <m:t>𝐴𝐼𝐶</m:t>
                      </m:r>
                      <m:r>
                        <a:rPr lang="en-US" sz="3200" b="0" i="1" smtClean="0">
                          <a:latin typeface="Cambria Math" panose="02040503050406030204" pitchFamily="18" charset="0"/>
                        </a:rPr>
                        <m:t>+</m:t>
                      </m:r>
                      <m:f>
                        <m:fPr>
                          <m:ctrlPr>
                            <a:rPr lang="en-US" sz="3200" b="0" i="1" smtClean="0">
                              <a:latin typeface="Cambria Math" panose="02040503050406030204" pitchFamily="18" charset="0"/>
                            </a:rPr>
                          </m:ctrlPr>
                        </m:fPr>
                        <m:num>
                          <m:r>
                            <a:rPr lang="en-US" sz="3200" i="1">
                              <a:latin typeface="Cambria Math" panose="02040503050406030204" pitchFamily="18" charset="0"/>
                            </a:rPr>
                            <m:t>2</m:t>
                          </m:r>
                          <m:r>
                            <a:rPr lang="en-US" sz="3200" i="1">
                              <a:latin typeface="Cambria Math" panose="02040503050406030204" pitchFamily="18" charset="0"/>
                            </a:rPr>
                            <m:t>𝑘</m:t>
                          </m:r>
                          <m:r>
                            <a:rPr lang="en-US" sz="3200" i="1">
                              <a:latin typeface="Cambria Math" panose="02040503050406030204" pitchFamily="18" charset="0"/>
                            </a:rPr>
                            <m:t>(</m:t>
                          </m:r>
                          <m:r>
                            <a:rPr lang="en-US" sz="3200" i="1">
                              <a:latin typeface="Cambria Math" panose="02040503050406030204" pitchFamily="18" charset="0"/>
                            </a:rPr>
                            <m:t>𝑘</m:t>
                          </m:r>
                          <m:r>
                            <a:rPr lang="en-US" sz="3200" i="1">
                              <a:latin typeface="Cambria Math" panose="02040503050406030204" pitchFamily="18" charset="0"/>
                            </a:rPr>
                            <m:t>+1)</m:t>
                          </m:r>
                          <m:r>
                            <m:rPr>
                              <m:nor/>
                            </m:rPr>
                            <a:rPr lang="en-US" sz="3200" dirty="0"/>
                            <m:t> </m:t>
                          </m:r>
                        </m:num>
                        <m:den>
                          <m:r>
                            <a:rPr lang="en-US" sz="3200" b="0" i="1" smtClean="0">
                              <a:latin typeface="Cambria Math" panose="02040503050406030204" pitchFamily="18" charset="0"/>
                            </a:rPr>
                            <m:t>𝑛</m:t>
                          </m:r>
                          <m:r>
                            <a:rPr lang="en-US" sz="3200" b="0" i="1" smtClean="0">
                              <a:latin typeface="Cambria Math" panose="02040503050406030204" pitchFamily="18" charset="0"/>
                            </a:rPr>
                            <m:t>−</m:t>
                          </m:r>
                          <m:r>
                            <a:rPr lang="en-US" sz="3200" b="0" i="1" smtClean="0">
                              <a:latin typeface="Cambria Math" panose="02040503050406030204" pitchFamily="18" charset="0"/>
                            </a:rPr>
                            <m:t>𝑘</m:t>
                          </m:r>
                          <m:r>
                            <a:rPr lang="en-US" sz="3200" b="0" i="1" smtClean="0">
                              <a:latin typeface="Cambria Math" panose="02040503050406030204" pitchFamily="18" charset="0"/>
                            </a:rPr>
                            <m:t>−1</m:t>
                          </m:r>
                        </m:den>
                      </m:f>
                    </m:oMath>
                  </m:oMathPara>
                </a14:m>
                <a:endParaRPr lang="en-US" sz="2000" dirty="0"/>
              </a:p>
            </p:txBody>
          </p:sp>
        </mc:Choice>
        <mc:Fallback xmlns="">
          <p:sp>
            <p:nvSpPr>
              <p:cNvPr id="5" name="TextBox 4"/>
              <p:cNvSpPr txBox="1">
                <a:spLocks noRot="1" noChangeAspect="1" noMove="1" noResize="1" noEditPoints="1" noAdjustHandles="1" noChangeArrowheads="1" noChangeShapeType="1" noTextEdit="1"/>
              </p:cNvSpPr>
              <p:nvPr/>
            </p:nvSpPr>
            <p:spPr>
              <a:xfrm>
                <a:off x="2164321" y="2924237"/>
                <a:ext cx="4460516" cy="938014"/>
              </a:xfrm>
              <a:prstGeom prst="rect">
                <a:avLst/>
              </a:prstGeom>
              <a:blipFill rotWithShape="0">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2605315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Cross-Validation</a:t>
            </a:r>
            <a:endParaRPr lang="en-US" dirty="0"/>
          </a:p>
        </p:txBody>
      </p:sp>
      <p:sp>
        <p:nvSpPr>
          <p:cNvPr id="3" name="Content Placeholder 2"/>
          <p:cNvSpPr>
            <a:spLocks noGrp="1"/>
          </p:cNvSpPr>
          <p:nvPr>
            <p:ph idx="1"/>
          </p:nvPr>
        </p:nvSpPr>
        <p:spPr/>
        <p:txBody>
          <a:bodyPr/>
          <a:lstStyle/>
          <a:p>
            <a:r>
              <a:rPr lang="en-US" dirty="0" smtClean="0"/>
              <a:t>Estimate model parameters using a subset of the available data (‘intrinsic data’).</a:t>
            </a:r>
          </a:p>
          <a:p>
            <a:r>
              <a:rPr lang="en-US" dirty="0" smtClean="0"/>
              <a:t>Compare model predictions to another subset of data that is not used to estimate model parameters (‘extrinsic data’).</a:t>
            </a:r>
          </a:p>
          <a:p>
            <a:r>
              <a:rPr lang="en-US" dirty="0" smtClean="0"/>
              <a:t>More complex models will always fit the intrinsic data better, but additional parameters that do not improve fit to extrinsic data may be fitting to ‘noise’ (idiosyncrasies of the intrinsic data)</a:t>
            </a:r>
            <a:endParaRPr lang="en-US" dirty="0"/>
          </a:p>
        </p:txBody>
      </p:sp>
    </p:spTree>
    <p:extLst>
      <p:ext uri="{BB962C8B-B14F-4D97-AF65-F5344CB8AC3E}">
        <p14:creationId xmlns:p14="http://schemas.microsoft.com/office/powerpoint/2010/main" val="296272883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smtClean="0"/>
              <a:t>Formal Model Selection</a:t>
            </a:r>
            <a:endParaRPr lang="en-US" dirty="0"/>
          </a:p>
        </p:txBody>
      </p:sp>
      <p:sp>
        <p:nvSpPr>
          <p:cNvPr id="4" name="Content Placeholder 3"/>
          <p:cNvSpPr>
            <a:spLocks noGrp="1"/>
          </p:cNvSpPr>
          <p:nvPr>
            <p:ph idx="1"/>
          </p:nvPr>
        </p:nvSpPr>
        <p:spPr>
          <a:xfrm>
            <a:off x="0" y="1051870"/>
            <a:ext cx="5186149" cy="5588417"/>
          </a:xfrm>
        </p:spPr>
        <p:txBody>
          <a:bodyPr/>
          <a:lstStyle/>
          <a:p>
            <a:r>
              <a:rPr lang="en-US" dirty="0" smtClean="0"/>
              <a:t>Cooch </a:t>
            </a:r>
            <a:r>
              <a:rPr lang="en-US" dirty="0"/>
              <a:t>&amp; White </a:t>
            </a:r>
            <a:r>
              <a:rPr lang="en-US" dirty="0" smtClean="0"/>
              <a:t>(Chapters </a:t>
            </a:r>
            <a:r>
              <a:rPr lang="en-US" dirty="0"/>
              <a:t>4 &amp; 5</a:t>
            </a:r>
            <a:r>
              <a:rPr lang="en-US" dirty="0" smtClean="0"/>
              <a:t>) disciples of Burnham &amp; Anderson (2009)</a:t>
            </a:r>
          </a:p>
          <a:p>
            <a:pPr marL="0" indent="0">
              <a:buNone/>
            </a:pPr>
            <a:r>
              <a:rPr lang="en-US" dirty="0"/>
              <a:t/>
            </a:r>
            <a:br>
              <a:rPr lang="en-US" dirty="0"/>
            </a:br>
            <a:endParaRPr lang="en-US" dirty="0"/>
          </a:p>
        </p:txBody>
      </p:sp>
      <p:pic>
        <p:nvPicPr>
          <p:cNvPr id="5" name="Picture 4"/>
          <p:cNvPicPr>
            <a:picLocks noChangeAspect="1"/>
          </p:cNvPicPr>
          <p:nvPr/>
        </p:nvPicPr>
        <p:blipFill>
          <a:blip r:embed="rId2"/>
          <a:stretch>
            <a:fillRect/>
          </a:stretch>
        </p:blipFill>
        <p:spPr>
          <a:xfrm rot="263788">
            <a:off x="5065424" y="1193688"/>
            <a:ext cx="4365515" cy="5420251"/>
          </a:xfrm>
          <a:prstGeom prst="rect">
            <a:avLst/>
          </a:prstGeom>
          <a:ln>
            <a:solidFill>
              <a:schemeClr val="tx1"/>
            </a:solidFill>
          </a:ln>
        </p:spPr>
      </p:pic>
      <p:pic>
        <p:nvPicPr>
          <p:cNvPr id="148484" name="Picture 4" descr="http://ecx.images-amazon.com/images/I/51nLRkDIjmL.jpg"/>
          <p:cNvPicPr>
            <a:picLocks noChangeAspect="1" noChangeArrowheads="1"/>
          </p:cNvPicPr>
          <p:nvPr/>
        </p:nvPicPr>
        <p:blipFill rotWithShape="1">
          <a:blip r:embed="rId3">
            <a:extLst>
              <a:ext uri="{28A0092B-C50C-407E-A947-70E740481C1C}">
                <a14:useLocalDpi xmlns:a14="http://schemas.microsoft.com/office/drawing/2010/main" val="0"/>
              </a:ext>
            </a:extLst>
          </a:blip>
          <a:srcRect b="45217"/>
          <a:stretch/>
        </p:blipFill>
        <p:spPr bwMode="auto">
          <a:xfrm rot="21387508">
            <a:off x="327514" y="2658119"/>
            <a:ext cx="5380331" cy="44658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274760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p:txBody>
          <a:bodyPr/>
          <a:lstStyle/>
          <a:p>
            <a:r>
              <a:rPr lang="en-US" altLang="en-US" smtClean="0"/>
              <a:t>Model Selection</a:t>
            </a:r>
          </a:p>
        </p:txBody>
      </p:sp>
      <p:sp>
        <p:nvSpPr>
          <p:cNvPr id="22531" name="Content Placeholder 2"/>
          <p:cNvSpPr>
            <a:spLocks noGrp="1"/>
          </p:cNvSpPr>
          <p:nvPr>
            <p:ph idx="1"/>
          </p:nvPr>
        </p:nvSpPr>
        <p:spPr/>
        <p:txBody>
          <a:bodyPr/>
          <a:lstStyle/>
          <a:p>
            <a:r>
              <a:rPr lang="en-US" altLang="en-US" dirty="0" smtClean="0"/>
              <a:t>Survival and capture probability (</a:t>
            </a:r>
            <a:r>
              <a:rPr lang="el-GR" altLang="en-US" i="1" dirty="0" smtClean="0"/>
              <a:t>Φ</a:t>
            </a:r>
            <a:r>
              <a:rPr lang="en-US" altLang="en-US" i="1" dirty="0" smtClean="0"/>
              <a:t>, p</a:t>
            </a:r>
            <a:r>
              <a:rPr lang="en-US" altLang="en-US" dirty="0" smtClean="0"/>
              <a:t>) can be constant (.) or differ over time (</a:t>
            </a:r>
            <a:r>
              <a:rPr lang="en-US" altLang="en-US" i="1" dirty="0" smtClean="0"/>
              <a:t>t</a:t>
            </a:r>
            <a:r>
              <a:rPr lang="en-US" altLang="en-US" dirty="0" smtClean="0"/>
              <a:t>).</a:t>
            </a:r>
          </a:p>
          <a:p>
            <a:r>
              <a:rPr lang="en-US" altLang="en-US" dirty="0" smtClean="0"/>
              <a:t>Alternative models can be compared by goodness-of-fit (deviance), parsimony (# parameters) and both (</a:t>
            </a:r>
            <a:r>
              <a:rPr lang="en-US" altLang="en-US" dirty="0" err="1" smtClean="0"/>
              <a:t>AICc</a:t>
            </a:r>
            <a:r>
              <a:rPr lang="en-US" altLang="en-US" dirty="0" smtClean="0"/>
              <a:t>)</a:t>
            </a:r>
          </a:p>
        </p:txBody>
      </p:sp>
      <p:pic>
        <p:nvPicPr>
          <p:cNvPr id="2253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001069"/>
            <a:ext cx="9174178" cy="14716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8384766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p:txBody>
          <a:bodyPr/>
          <a:lstStyle/>
          <a:p>
            <a:r>
              <a:rPr lang="en-US" altLang="en-US" smtClean="0"/>
              <a:t>Goodness-of-Fit</a:t>
            </a:r>
          </a:p>
        </p:txBody>
      </p:sp>
      <p:sp>
        <p:nvSpPr>
          <p:cNvPr id="21507" name="Content Placeholder 2"/>
          <p:cNvSpPr>
            <a:spLocks noGrp="1"/>
          </p:cNvSpPr>
          <p:nvPr>
            <p:ph idx="1"/>
          </p:nvPr>
        </p:nvSpPr>
        <p:spPr>
          <a:xfrm>
            <a:off x="0" y="1143000"/>
            <a:ext cx="3276600" cy="5105400"/>
          </a:xfrm>
        </p:spPr>
        <p:txBody>
          <a:bodyPr/>
          <a:lstStyle/>
          <a:p>
            <a:r>
              <a:rPr lang="en-US" altLang="en-US" smtClean="0"/>
              <a:t>Likelihood and deviance measure goodness-of-fit.</a:t>
            </a:r>
          </a:p>
          <a:p>
            <a:r>
              <a:rPr lang="en-US" altLang="en-US" smtClean="0"/>
              <a:t>Residual analysis detects trends, symmetry and dispersion.</a:t>
            </a:r>
          </a:p>
        </p:txBody>
      </p:sp>
      <p:pic>
        <p:nvPicPr>
          <p:cNvPr id="2151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76600" y="1524000"/>
            <a:ext cx="5867400" cy="2208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12"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6600" y="3905250"/>
            <a:ext cx="5867400" cy="295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7026766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28746" y="4425571"/>
            <a:ext cx="3679209" cy="22632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3" name="Title 1"/>
          <p:cNvSpPr>
            <a:spLocks noGrp="1"/>
          </p:cNvSpPr>
          <p:nvPr>
            <p:ph type="title"/>
          </p:nvPr>
        </p:nvSpPr>
        <p:spPr/>
        <p:txBody>
          <a:bodyPr/>
          <a:lstStyle/>
          <a:p>
            <a:r>
              <a:rPr lang="en-US" altLang="en-US" dirty="0" smtClean="0"/>
              <a:t>Model Fitting</a:t>
            </a:r>
          </a:p>
        </p:txBody>
      </p:sp>
      <p:sp>
        <p:nvSpPr>
          <p:cNvPr id="20484" name="Content Placeholder 2"/>
          <p:cNvSpPr>
            <a:spLocks noGrp="1"/>
          </p:cNvSpPr>
          <p:nvPr>
            <p:ph idx="1"/>
          </p:nvPr>
        </p:nvSpPr>
        <p:spPr>
          <a:xfrm>
            <a:off x="0" y="914400"/>
            <a:ext cx="9144000" cy="5334000"/>
          </a:xfrm>
        </p:spPr>
        <p:txBody>
          <a:bodyPr>
            <a:normAutofit/>
          </a:bodyPr>
          <a:lstStyle/>
          <a:p>
            <a:r>
              <a:rPr lang="en-US" altLang="en-US" sz="2800" dirty="0" smtClean="0"/>
              <a:t>Time-varying survival (</a:t>
            </a:r>
            <a:r>
              <a:rPr lang="el-GR" altLang="en-US" sz="2800" dirty="0" smtClean="0"/>
              <a:t>Φ</a:t>
            </a:r>
            <a:r>
              <a:rPr lang="en-US" altLang="en-US" sz="2800" dirty="0" smtClean="0"/>
              <a:t>) and capture probability (p)</a:t>
            </a:r>
          </a:p>
        </p:txBody>
      </p:sp>
      <p:pic>
        <p:nvPicPr>
          <p:cNvPr id="2048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369" y="1403729"/>
            <a:ext cx="9185440" cy="30218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13511204"/>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p:nvPr>
        </p:nvSpPr>
        <p:spPr/>
        <p:txBody>
          <a:bodyPr/>
          <a:lstStyle/>
          <a:p>
            <a:r>
              <a:rPr lang="en-US" altLang="en-US" dirty="0" smtClean="0"/>
              <a:t>Model Comparison</a:t>
            </a:r>
          </a:p>
        </p:txBody>
      </p:sp>
      <p:sp>
        <p:nvSpPr>
          <p:cNvPr id="23555" name="Content Placeholder 2"/>
          <p:cNvSpPr>
            <a:spLocks noGrp="1"/>
          </p:cNvSpPr>
          <p:nvPr>
            <p:ph idx="1"/>
          </p:nvPr>
        </p:nvSpPr>
        <p:spPr/>
        <p:txBody>
          <a:bodyPr/>
          <a:lstStyle/>
          <a:p>
            <a:r>
              <a:rPr lang="en-US" altLang="en-US" smtClean="0"/>
              <a:t>Likelihood ratio tests are used to evaluate improvement from simple models nested in more complex models.</a:t>
            </a:r>
          </a:p>
        </p:txBody>
      </p:sp>
      <p:pic>
        <p:nvPicPr>
          <p:cNvPr id="2355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2895600"/>
            <a:ext cx="8742363" cy="1998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63011697"/>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4115" t="24721" r="21094" b="26981"/>
          <a:stretch/>
        </p:blipFill>
        <p:spPr bwMode="auto">
          <a:xfrm>
            <a:off x="61246" y="3083234"/>
            <a:ext cx="5679123" cy="281609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pic>
        <p:nvPicPr>
          <p:cNvPr id="7"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52887" t="31111" r="31770" b="34316"/>
          <a:stretch/>
        </p:blipFill>
        <p:spPr bwMode="auto">
          <a:xfrm>
            <a:off x="5544354" y="2874229"/>
            <a:ext cx="2463086" cy="3121552"/>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smtClean="0"/>
              <a:t>Mark-Recapture Application from Lab 2</a:t>
            </a:r>
            <a:endParaRPr lang="en-US" dirty="0"/>
          </a:p>
        </p:txBody>
      </p:sp>
      <p:sp>
        <p:nvSpPr>
          <p:cNvPr id="3" name="Content Placeholder 2"/>
          <p:cNvSpPr>
            <a:spLocks noGrp="1"/>
          </p:cNvSpPr>
          <p:nvPr>
            <p:ph idx="1"/>
          </p:nvPr>
        </p:nvSpPr>
        <p:spPr>
          <a:xfrm>
            <a:off x="0" y="968991"/>
            <a:ext cx="9144000" cy="5031759"/>
          </a:xfrm>
        </p:spPr>
        <p:txBody>
          <a:bodyPr/>
          <a:lstStyle/>
          <a:p>
            <a:r>
              <a:rPr lang="en-US" dirty="0" err="1" smtClean="0"/>
              <a:t>Ssurvival</a:t>
            </a:r>
            <a:r>
              <a:rPr lang="en-US" dirty="0" smtClean="0"/>
              <a:t> </a:t>
            </a:r>
            <a:r>
              <a:rPr lang="en-US" dirty="0"/>
              <a:t>parameter is estimating the “success” (probability) of </a:t>
            </a:r>
            <a:r>
              <a:rPr lang="en-US" dirty="0" smtClean="0"/>
              <a:t> surviving (</a:t>
            </a:r>
            <a:r>
              <a:rPr lang="el-GR" i="1" dirty="0" smtClean="0"/>
              <a:t>Φ</a:t>
            </a:r>
            <a:r>
              <a:rPr lang="en-US" dirty="0" smtClean="0"/>
              <a:t>) over </a:t>
            </a:r>
            <a:r>
              <a:rPr lang="en-US" dirty="0"/>
              <a:t>a given time period </a:t>
            </a:r>
            <a:r>
              <a:rPr lang="en-US" dirty="0" smtClean="0"/>
              <a:t>(or dying, 1-</a:t>
            </a:r>
            <a:r>
              <a:rPr lang="el-GR" i="1" dirty="0"/>
              <a:t> Φ</a:t>
            </a:r>
            <a:r>
              <a:rPr lang="en-US" dirty="0" smtClean="0"/>
              <a:t>), along with the probability of capture (</a:t>
            </a:r>
            <a:r>
              <a:rPr lang="en-US" i="1" dirty="0" smtClean="0"/>
              <a:t>p</a:t>
            </a:r>
            <a:r>
              <a:rPr lang="en-US" dirty="0" smtClean="0"/>
              <a:t>).</a:t>
            </a:r>
            <a:endParaRPr lang="en-US" dirty="0"/>
          </a:p>
          <a:p>
            <a:endParaRPr lang="en-US" dirty="0"/>
          </a:p>
        </p:txBody>
      </p:sp>
    </p:spTree>
    <p:extLst>
      <p:ext uri="{BB962C8B-B14F-4D97-AF65-F5344CB8AC3E}">
        <p14:creationId xmlns:p14="http://schemas.microsoft.com/office/powerpoint/2010/main" val="3499546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Biomass Dynamics of South Atlantic Albacore</a:t>
            </a:r>
            <a:endParaRPr lang="en-US" dirty="0"/>
          </a:p>
        </p:txBody>
      </p:sp>
      <p:sp>
        <p:nvSpPr>
          <p:cNvPr id="3" name="Content Placeholder 2"/>
          <p:cNvSpPr>
            <a:spLocks noGrp="1"/>
          </p:cNvSpPr>
          <p:nvPr>
            <p:ph idx="1"/>
          </p:nvPr>
        </p:nvSpPr>
        <p:spPr>
          <a:xfrm>
            <a:off x="0" y="872282"/>
            <a:ext cx="9144000" cy="5985718"/>
          </a:xfrm>
        </p:spPr>
        <p:txBody>
          <a:bodyPr>
            <a:normAutofit lnSpcReduction="10000"/>
          </a:bodyPr>
          <a:lstStyle/>
          <a:p>
            <a:r>
              <a:rPr lang="en-US" dirty="0" smtClean="0"/>
              <a:t>This case study has been widely applied in a series of ‘methods papers’ for estimation:</a:t>
            </a:r>
          </a:p>
          <a:p>
            <a:pPr lvl="1"/>
            <a:r>
              <a:rPr lang="en-US" dirty="0" smtClean="0"/>
              <a:t> </a:t>
            </a:r>
            <a:r>
              <a:rPr lang="en-US" dirty="0" err="1" smtClean="0"/>
              <a:t>Polachek</a:t>
            </a:r>
            <a:r>
              <a:rPr lang="en-US" dirty="0" smtClean="0"/>
              <a:t> </a:t>
            </a:r>
            <a:r>
              <a:rPr lang="en-US" dirty="0"/>
              <a:t>et al. (1993</a:t>
            </a:r>
            <a:r>
              <a:rPr lang="en-US" dirty="0" smtClean="0"/>
              <a:t>)</a:t>
            </a:r>
          </a:p>
          <a:p>
            <a:pPr lvl="2"/>
            <a:r>
              <a:rPr lang="en-US" dirty="0"/>
              <a:t>E</a:t>
            </a:r>
            <a:r>
              <a:rPr lang="en-US" dirty="0" smtClean="0"/>
              <a:t>ffort-averaging models</a:t>
            </a:r>
          </a:p>
          <a:p>
            <a:pPr lvl="2"/>
            <a:r>
              <a:rPr lang="en-US" dirty="0" smtClean="0"/>
              <a:t>Process-error models</a:t>
            </a:r>
          </a:p>
          <a:p>
            <a:pPr lvl="2"/>
            <a:r>
              <a:rPr lang="en-US" dirty="0" smtClean="0"/>
              <a:t>Observation-error models</a:t>
            </a:r>
          </a:p>
          <a:p>
            <a:pPr lvl="1"/>
            <a:r>
              <a:rPr lang="en-US" dirty="0"/>
              <a:t>Myer &amp; Millar (1999) Bayesian </a:t>
            </a:r>
            <a:r>
              <a:rPr lang="en-US" dirty="0" smtClean="0"/>
              <a:t>state-space </a:t>
            </a:r>
          </a:p>
          <a:p>
            <a:pPr lvl="1"/>
            <a:r>
              <a:rPr lang="en-US" dirty="0"/>
              <a:t>Thorson &amp; Minto (2015</a:t>
            </a:r>
            <a:r>
              <a:rPr lang="en-US" dirty="0" smtClean="0"/>
              <a:t>) Mixed-effects state-space</a:t>
            </a:r>
          </a:p>
          <a:p>
            <a:pPr lvl="1"/>
            <a:r>
              <a:rPr lang="en-US" dirty="0" smtClean="0"/>
              <a:t>Pedersen </a:t>
            </a:r>
            <a:r>
              <a:rPr lang="en-US" dirty="0"/>
              <a:t>&amp; Berg </a:t>
            </a:r>
            <a:r>
              <a:rPr lang="en-US" dirty="0" smtClean="0"/>
              <a:t>(in review) </a:t>
            </a:r>
            <a:r>
              <a:rPr lang="en-US" dirty="0" err="1" smtClean="0"/>
              <a:t>SPiCT</a:t>
            </a:r>
            <a:endParaRPr lang="en-US" dirty="0"/>
          </a:p>
          <a:p>
            <a:r>
              <a:rPr lang="en-US" dirty="0" smtClean="0"/>
              <a:t>… and various other production models:</a:t>
            </a:r>
          </a:p>
          <a:p>
            <a:pPr lvl="1"/>
            <a:r>
              <a:rPr lang="en-US" dirty="0" smtClean="0"/>
              <a:t>Punt et al. (1995) Age-based production model</a:t>
            </a:r>
          </a:p>
          <a:p>
            <a:pPr lvl="1"/>
            <a:r>
              <a:rPr lang="en-US" dirty="0" smtClean="0"/>
              <a:t>Zhang &amp; </a:t>
            </a:r>
            <a:r>
              <a:rPr lang="en-US" dirty="0" err="1" smtClean="0"/>
              <a:t>Kalhoro</a:t>
            </a:r>
            <a:r>
              <a:rPr lang="en-US" dirty="0" smtClean="0"/>
              <a:t> (2015) Delay Difference </a:t>
            </a:r>
            <a:r>
              <a:rPr lang="en-US" dirty="0"/>
              <a:t>m</a:t>
            </a:r>
            <a:r>
              <a:rPr lang="en-US" dirty="0" smtClean="0"/>
              <a:t>odel</a:t>
            </a:r>
          </a:p>
        </p:txBody>
      </p:sp>
      <p:grpSp>
        <p:nvGrpSpPr>
          <p:cNvPr id="6" name="Group 5"/>
          <p:cNvGrpSpPr/>
          <p:nvPr/>
        </p:nvGrpSpPr>
        <p:grpSpPr>
          <a:xfrm>
            <a:off x="5063319" y="1692322"/>
            <a:ext cx="3916907" cy="1937982"/>
            <a:chOff x="5199797" y="2184425"/>
            <a:chExt cx="3944203" cy="2179518"/>
          </a:xfrm>
        </p:grpSpPr>
        <p:pic>
          <p:nvPicPr>
            <p:cNvPr id="4" name="Picture 3"/>
            <p:cNvPicPr>
              <a:picLocks noChangeAspect="1"/>
            </p:cNvPicPr>
            <p:nvPr/>
          </p:nvPicPr>
          <p:blipFill>
            <a:blip r:embed="rId2"/>
            <a:stretch>
              <a:fillRect/>
            </a:stretch>
          </p:blipFill>
          <p:spPr>
            <a:xfrm>
              <a:off x="5199797" y="2184425"/>
              <a:ext cx="3944203" cy="2179518"/>
            </a:xfrm>
            <a:prstGeom prst="rect">
              <a:avLst/>
            </a:prstGeom>
          </p:spPr>
        </p:pic>
        <p:sp>
          <p:nvSpPr>
            <p:cNvPr id="5" name="TextBox 4"/>
            <p:cNvSpPr txBox="1"/>
            <p:nvPr/>
          </p:nvSpPr>
          <p:spPr>
            <a:xfrm>
              <a:off x="5936779" y="3692189"/>
              <a:ext cx="2504973" cy="369480"/>
            </a:xfrm>
            <a:prstGeom prst="rect">
              <a:avLst/>
            </a:prstGeom>
            <a:noFill/>
          </p:spPr>
          <p:txBody>
            <a:bodyPr wrap="none" rtlCol="0">
              <a:spAutoFit/>
            </a:bodyPr>
            <a:lstStyle/>
            <a:p>
              <a:r>
                <a:rPr lang="en-US" sz="1400" dirty="0" smtClean="0">
                  <a:latin typeface="Times New Roman" panose="02020603050405020304" pitchFamily="18" charset="0"/>
                  <a:cs typeface="Times New Roman" panose="02020603050405020304" pitchFamily="18" charset="0"/>
                </a:rPr>
                <a:t>Brooks et al. (2011) MCMC Guide</a:t>
              </a:r>
              <a:endParaRPr lang="en-US" sz="1400" dirty="0">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3577931899"/>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4532" t="31479" r="20573" b="19992"/>
          <a:stretch/>
        </p:blipFill>
        <p:spPr bwMode="auto">
          <a:xfrm>
            <a:off x="220461" y="2702150"/>
            <a:ext cx="5534876" cy="275243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pic>
        <p:nvPicPr>
          <p:cNvPr id="7"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52887" t="31111" r="31770" b="34316"/>
          <a:stretch/>
        </p:blipFill>
        <p:spPr bwMode="auto">
          <a:xfrm>
            <a:off x="5544354" y="2342976"/>
            <a:ext cx="2463086" cy="3121552"/>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smtClean="0"/>
              <a:t>Mark-Recapture Application</a:t>
            </a:r>
            <a:endParaRPr lang="en-US" dirty="0"/>
          </a:p>
        </p:txBody>
      </p:sp>
      <p:sp>
        <p:nvSpPr>
          <p:cNvPr id="3" name="Content Placeholder 2"/>
          <p:cNvSpPr>
            <a:spLocks noGrp="1"/>
          </p:cNvSpPr>
          <p:nvPr>
            <p:ph idx="1"/>
          </p:nvPr>
        </p:nvSpPr>
        <p:spPr>
          <a:xfrm>
            <a:off x="0" y="1132765"/>
            <a:ext cx="9144000" cy="4867986"/>
          </a:xfrm>
        </p:spPr>
        <p:txBody>
          <a:bodyPr/>
          <a:lstStyle/>
          <a:p>
            <a:r>
              <a:rPr lang="en-US" dirty="0" smtClean="0"/>
              <a:t>The problem gets more complicated if survival and probability of capture change over time(</a:t>
            </a:r>
            <a:r>
              <a:rPr lang="el-GR" i="1" dirty="0" smtClean="0"/>
              <a:t>Φ</a:t>
            </a:r>
            <a:r>
              <a:rPr lang="en-US" baseline="-25000" dirty="0" smtClean="0"/>
              <a:t>t</a:t>
            </a:r>
            <a:r>
              <a:rPr lang="en-US" dirty="0" smtClean="0"/>
              <a:t>, </a:t>
            </a:r>
            <a:r>
              <a:rPr lang="en-US" i="1" dirty="0" err="1" smtClean="0"/>
              <a:t>p</a:t>
            </a:r>
            <a:r>
              <a:rPr lang="en-US" i="1" baseline="-25000" dirty="0" err="1" smtClean="0"/>
              <a:t>t</a:t>
            </a:r>
            <a:r>
              <a:rPr lang="en-US" dirty="0" smtClean="0"/>
              <a:t>).</a:t>
            </a:r>
            <a:endParaRPr lang="en-US" dirty="0"/>
          </a:p>
          <a:p>
            <a:endParaRPr lang="en-US" dirty="0"/>
          </a:p>
        </p:txBody>
      </p:sp>
    </p:spTree>
    <p:extLst>
      <p:ext uri="{BB962C8B-B14F-4D97-AF65-F5344CB8AC3E}">
        <p14:creationId xmlns:p14="http://schemas.microsoft.com/office/powerpoint/2010/main" val="3856953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Limitations of Formal Model Selection</a:t>
            </a:r>
            <a:endParaRPr lang="en-US" dirty="0"/>
          </a:p>
        </p:txBody>
      </p:sp>
      <p:sp>
        <p:nvSpPr>
          <p:cNvPr id="3" name="Content Placeholder 2"/>
          <p:cNvSpPr>
            <a:spLocks noGrp="1"/>
          </p:cNvSpPr>
          <p:nvPr>
            <p:ph idx="1"/>
          </p:nvPr>
        </p:nvSpPr>
        <p:spPr>
          <a:xfrm>
            <a:off x="0" y="1051870"/>
            <a:ext cx="9144000" cy="5806130"/>
          </a:xfrm>
        </p:spPr>
        <p:txBody>
          <a:bodyPr/>
          <a:lstStyle/>
          <a:p>
            <a:r>
              <a:rPr lang="en-US" dirty="0" smtClean="0"/>
              <a:t>AIC can be used to identify the most parsimonious model(s), and multi-model inference can be based on model likelihoods:</a:t>
            </a:r>
          </a:p>
          <a:p>
            <a:endParaRPr lang="en-US" dirty="0"/>
          </a:p>
          <a:p>
            <a:endParaRPr lang="en-US" dirty="0" smtClean="0"/>
          </a:p>
          <a:p>
            <a:pPr lvl="1"/>
            <a:r>
              <a:rPr lang="en-US" dirty="0" smtClean="0"/>
              <a:t>AIC is only for </a:t>
            </a:r>
            <a:r>
              <a:rPr lang="en-US" u="sng" dirty="0" smtClean="0"/>
              <a:t>valid models </a:t>
            </a:r>
            <a:r>
              <a:rPr lang="en-US" dirty="0" smtClean="0"/>
              <a:t>(no residual patterns, </a:t>
            </a:r>
            <a:r>
              <a:rPr lang="en-US" dirty="0" err="1" smtClean="0"/>
              <a:t>mis</a:t>
            </a:r>
            <a:r>
              <a:rPr lang="en-US" dirty="0" smtClean="0"/>
              <a:t>-specifications, error structure…)</a:t>
            </a:r>
          </a:p>
          <a:p>
            <a:pPr lvl="1"/>
            <a:r>
              <a:rPr lang="en-US" dirty="0" smtClean="0"/>
              <a:t>AIC can only compare alternative models that explain the </a:t>
            </a:r>
            <a:r>
              <a:rPr lang="en-US" u="sng" dirty="0" smtClean="0"/>
              <a:t>same data</a:t>
            </a:r>
            <a:r>
              <a:rPr lang="en-US" dirty="0" smtClean="0"/>
              <a:t>.</a:t>
            </a:r>
          </a:p>
          <a:p>
            <a:pPr lvl="1"/>
            <a:r>
              <a:rPr lang="en-US" dirty="0" smtClean="0"/>
              <a:t>AIC can only compare models with </a:t>
            </a:r>
            <a:r>
              <a:rPr lang="en-US" u="sng" dirty="0" smtClean="0"/>
              <a:t>comparable likelihoods</a:t>
            </a:r>
            <a:r>
              <a:rPr lang="en-US" dirty="0" smtClean="0"/>
              <a:t>.</a:t>
            </a:r>
          </a:p>
          <a:p>
            <a:pPr lvl="1"/>
            <a:endParaRPr lang="en-US" dirty="0"/>
          </a:p>
        </p:txBody>
      </p:sp>
      <mc:AlternateContent xmlns:mc="http://schemas.openxmlformats.org/markup-compatibility/2006" xmlns:a14="http://schemas.microsoft.com/office/drawing/2010/main">
        <mc:Choice Requires="a14">
          <p:sp>
            <p:nvSpPr>
              <p:cNvPr id="7" name="TextBox 6"/>
              <p:cNvSpPr txBox="1"/>
              <p:nvPr/>
            </p:nvSpPr>
            <p:spPr>
              <a:xfrm>
                <a:off x="2700358" y="2799447"/>
                <a:ext cx="3952877"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600" b="0" i="1" smtClean="0">
                          <a:latin typeface="Cambria Math" panose="02040503050406030204" pitchFamily="18" charset="0"/>
                        </a:rPr>
                        <m:t>𝐴𝐼𝐶</m:t>
                      </m:r>
                      <m:r>
                        <a:rPr lang="en-US" sz="3600" b="0" i="1" smtClean="0">
                          <a:latin typeface="Cambria Math" panose="02040503050406030204" pitchFamily="18" charset="0"/>
                        </a:rPr>
                        <m:t>=2</m:t>
                      </m:r>
                      <m:r>
                        <a:rPr lang="en-US" sz="3600" b="0" i="1" smtClean="0">
                          <a:latin typeface="Cambria Math" panose="02040503050406030204" pitchFamily="18" charset="0"/>
                        </a:rPr>
                        <m:t>𝑘</m:t>
                      </m:r>
                      <m:r>
                        <a:rPr lang="en-US" sz="3600" b="0" i="1" smtClean="0">
                          <a:latin typeface="Cambria Math" panose="02040503050406030204" pitchFamily="18" charset="0"/>
                        </a:rPr>
                        <m:t>−2</m:t>
                      </m:r>
                      <m:r>
                        <a:rPr lang="en-US" sz="3600" b="0" i="1" smtClean="0">
                          <a:latin typeface="Cambria Math" panose="02040503050406030204" pitchFamily="18" charset="0"/>
                        </a:rPr>
                        <m:t>𝐿𝑛</m:t>
                      </m:r>
                      <m:r>
                        <a:rPr lang="en-US" sz="3600" b="0" i="1" smtClean="0">
                          <a:latin typeface="Cambria Math" panose="02040503050406030204" pitchFamily="18" charset="0"/>
                        </a:rPr>
                        <m:t>(</m:t>
                      </m:r>
                      <m:r>
                        <a:rPr lang="en-US" sz="3600" b="0" i="1" smtClean="0">
                          <a:latin typeface="Cambria Math" panose="02040503050406030204" pitchFamily="18" charset="0"/>
                        </a:rPr>
                        <m:t>𝐿</m:t>
                      </m:r>
                      <m:r>
                        <a:rPr lang="en-US" sz="3600" b="0" i="1" smtClean="0">
                          <a:latin typeface="Cambria Math" panose="02040503050406030204" pitchFamily="18" charset="0"/>
                        </a:rPr>
                        <m:t>)</m:t>
                      </m:r>
                    </m:oMath>
                  </m:oMathPara>
                </a14:m>
                <a:endParaRPr lang="en-US" sz="3600" dirty="0"/>
              </a:p>
            </p:txBody>
          </p:sp>
        </mc:Choice>
        <mc:Fallback xmlns="">
          <p:sp>
            <p:nvSpPr>
              <p:cNvPr id="7" name="TextBox 6"/>
              <p:cNvSpPr txBox="1">
                <a:spLocks noRot="1" noChangeAspect="1" noMove="1" noResize="1" noEditPoints="1" noAdjustHandles="1" noChangeArrowheads="1" noChangeShapeType="1" noTextEdit="1"/>
              </p:cNvSpPr>
              <p:nvPr/>
            </p:nvSpPr>
            <p:spPr>
              <a:xfrm>
                <a:off x="2700358" y="2799447"/>
                <a:ext cx="3952877" cy="553998"/>
              </a:xfrm>
              <a:prstGeom prst="rect">
                <a:avLst/>
              </a:prstGeom>
              <a:blipFill rotWithShape="0">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070502867"/>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5331"/>
            <a:ext cx="9144000" cy="860340"/>
          </a:xfrm>
        </p:spPr>
        <p:txBody>
          <a:bodyPr>
            <a:normAutofit fontScale="90000"/>
          </a:bodyPr>
          <a:lstStyle/>
          <a:p>
            <a:r>
              <a:rPr lang="en-US" dirty="0" smtClean="0">
                <a:solidFill>
                  <a:schemeClr val="accent1"/>
                </a:solidFill>
              </a:rPr>
              <a:t>ICCAT (2013) Among ‘Model’ Uncertainty</a:t>
            </a:r>
            <a:endParaRPr lang="en-US" dirty="0">
              <a:solidFill>
                <a:schemeClr val="accent1"/>
              </a:solidFill>
            </a:endParaRPr>
          </a:p>
        </p:txBody>
      </p:sp>
      <p:pic>
        <p:nvPicPr>
          <p:cNvPr id="5" name="Picture 4"/>
          <p:cNvPicPr>
            <a:picLocks noChangeAspect="1"/>
          </p:cNvPicPr>
          <p:nvPr/>
        </p:nvPicPr>
        <p:blipFill>
          <a:blip r:embed="rId2"/>
          <a:stretch>
            <a:fillRect/>
          </a:stretch>
        </p:blipFill>
        <p:spPr>
          <a:xfrm>
            <a:off x="100620" y="1735481"/>
            <a:ext cx="8942760" cy="5106657"/>
          </a:xfrm>
          <a:prstGeom prst="rect">
            <a:avLst/>
          </a:prstGeom>
        </p:spPr>
      </p:pic>
      <p:sp>
        <p:nvSpPr>
          <p:cNvPr id="6" name="TextBox 5"/>
          <p:cNvSpPr txBox="1"/>
          <p:nvPr/>
        </p:nvSpPr>
        <p:spPr>
          <a:xfrm>
            <a:off x="0" y="1057278"/>
            <a:ext cx="9171329" cy="646331"/>
          </a:xfrm>
          <a:prstGeom prst="rect">
            <a:avLst/>
          </a:prstGeom>
          <a:noFill/>
        </p:spPr>
        <p:txBody>
          <a:bodyPr wrap="square" rtlCol="0">
            <a:spAutoFit/>
          </a:bodyPr>
          <a:lstStyle/>
          <a:p>
            <a:r>
              <a:rPr lang="en-US" dirty="0" smtClean="0"/>
              <a:t>Model:   Logistic                                 </a:t>
            </a:r>
            <a:r>
              <a:rPr lang="en-US" dirty="0" err="1" smtClean="0"/>
              <a:t>Gompertz</a:t>
            </a:r>
            <a:r>
              <a:rPr lang="en-US" dirty="0" smtClean="0"/>
              <a:t>                   </a:t>
            </a:r>
            <a:r>
              <a:rPr lang="en-US" dirty="0"/>
              <a:t>Logistic                                   </a:t>
            </a:r>
            <a:r>
              <a:rPr lang="en-US" dirty="0" err="1"/>
              <a:t>Gompertz</a:t>
            </a:r>
            <a:endParaRPr lang="en-US" dirty="0"/>
          </a:p>
          <a:p>
            <a:r>
              <a:rPr lang="en-US" dirty="0" smtClean="0"/>
              <a:t>Data:      Equal weights                      Equal weights            Catch weights                    Catch weights</a:t>
            </a:r>
          </a:p>
        </p:txBody>
      </p:sp>
    </p:spTree>
    <p:extLst>
      <p:ext uri="{BB962C8B-B14F-4D97-AF65-F5344CB8AC3E}">
        <p14:creationId xmlns:p14="http://schemas.microsoft.com/office/powerpoint/2010/main" val="3336863278"/>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vortex.accuweather.com/adc2004/pub/includes/columns/newsstory/2014/650x366_03221429_hd25.jpg"/>
          <p:cNvPicPr>
            <a:picLocks noChangeAspect="1" noChangeArrowheads="1"/>
          </p:cNvPicPr>
          <p:nvPr/>
        </p:nvPicPr>
        <p:blipFill rotWithShape="1">
          <a:blip r:embed="rId2">
            <a:extLst>
              <a:ext uri="{28A0092B-C50C-407E-A947-70E740481C1C}">
                <a14:useLocalDpi xmlns:a14="http://schemas.microsoft.com/office/drawing/2010/main" val="0"/>
              </a:ext>
            </a:extLst>
          </a:blip>
          <a:srcRect l="18592" t="533" r="6789" b="-1"/>
          <a:stretch/>
        </p:blipFill>
        <p:spPr bwMode="auto">
          <a:xfrm>
            <a:off x="896438" y="1241124"/>
            <a:ext cx="7483288" cy="561687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286602" y="0"/>
            <a:ext cx="7942997" cy="1143000"/>
          </a:xfrm>
        </p:spPr>
        <p:txBody>
          <a:bodyPr/>
          <a:lstStyle/>
          <a:p>
            <a:pPr algn="l"/>
            <a:r>
              <a:rPr lang="en-US" dirty="0" smtClean="0">
                <a:solidFill>
                  <a:schemeClr val="accent5">
                    <a:lumMod val="50000"/>
                  </a:schemeClr>
                </a:solidFill>
              </a:rPr>
              <a:t>Ensemble Analysis</a:t>
            </a:r>
            <a:endParaRPr lang="en-US" dirty="0">
              <a:solidFill>
                <a:schemeClr val="accent5">
                  <a:lumMod val="50000"/>
                </a:schemeClr>
              </a:solidFill>
            </a:endParaRPr>
          </a:p>
        </p:txBody>
      </p:sp>
    </p:spTree>
    <p:extLst>
      <p:ext uri="{BB962C8B-B14F-4D97-AF65-F5344CB8AC3E}">
        <p14:creationId xmlns:p14="http://schemas.microsoft.com/office/powerpoint/2010/main" val="2927113485"/>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Gulf of Maine Cod</a:t>
            </a:r>
            <a:endParaRPr lang="en-US" dirty="0"/>
          </a:p>
        </p:txBody>
      </p:sp>
      <p:sp>
        <p:nvSpPr>
          <p:cNvPr id="3" name="Content Placeholder 2"/>
          <p:cNvSpPr>
            <a:spLocks noGrp="1"/>
          </p:cNvSpPr>
          <p:nvPr>
            <p:ph idx="1"/>
          </p:nvPr>
        </p:nvSpPr>
        <p:spPr/>
        <p:txBody>
          <a:bodyPr/>
          <a:lstStyle/>
          <a:p>
            <a:r>
              <a:rPr lang="en-US" dirty="0" smtClean="0"/>
              <a:t>Several alternative states of nature based on natural mortality, the stock-recruitment relationship, and the starting year were considered to be plausible but had substantially reference point and stock status implications.</a:t>
            </a:r>
            <a:endParaRPr lang="en-US" dirty="0"/>
          </a:p>
        </p:txBody>
      </p:sp>
      <p:sp>
        <p:nvSpPr>
          <p:cNvPr id="6" name="TextBox 5"/>
          <p:cNvSpPr txBox="1"/>
          <p:nvPr/>
        </p:nvSpPr>
        <p:spPr>
          <a:xfrm>
            <a:off x="0" y="6488668"/>
            <a:ext cx="1298689" cy="369332"/>
          </a:xfrm>
          <a:prstGeom prst="rect">
            <a:avLst/>
          </a:prstGeom>
          <a:noFill/>
        </p:spPr>
        <p:txBody>
          <a:bodyPr wrap="none" rtlCol="0">
            <a:spAutoFit/>
          </a:bodyPr>
          <a:lstStyle/>
          <a:p>
            <a:r>
              <a:rPr lang="en-US" dirty="0" smtClean="0"/>
              <a:t>NEFSC 2012</a:t>
            </a:r>
            <a:endParaRPr lang="en-US" dirty="0"/>
          </a:p>
        </p:txBody>
      </p:sp>
      <p:pic>
        <p:nvPicPr>
          <p:cNvPr id="8" name="Picture 4" descr="https://encrypted-tbn3.gstatic.com/images?q=tbn:ANd9GcQaJmh41wqGY3g5gfQa-d-aTWQw2qqNfnTrw9tov9hUqa3WTMjh2g">
            <a:hlinkClick r:id="rId2"/>
          </p:cNvPr>
          <p:cNvPicPr>
            <a:picLocks noChangeAspect="1" noChangeArrowheads="1"/>
          </p:cNvPicPr>
          <p:nvPr/>
        </p:nvPicPr>
        <p:blipFill>
          <a:blip r:embed="rId3">
            <a:clrChange>
              <a:clrFrom>
                <a:srgbClr val="FDFDFD"/>
              </a:clrFrom>
              <a:clrTo>
                <a:srgbClr val="FDFDFD">
                  <a:alpha val="0"/>
                </a:srgbClr>
              </a:clrTo>
            </a:clrChange>
            <a:extLst>
              <a:ext uri="{28A0092B-C50C-407E-A947-70E740481C1C}">
                <a14:useLocalDpi xmlns:a14="http://schemas.microsoft.com/office/drawing/2010/main" val="0"/>
              </a:ext>
            </a:extLst>
          </a:blip>
          <a:srcRect/>
          <a:stretch>
            <a:fillRect/>
          </a:stretch>
        </p:blipFill>
        <p:spPr bwMode="auto">
          <a:xfrm>
            <a:off x="6625087" y="-56710"/>
            <a:ext cx="2518913" cy="1083132"/>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0764" y="4102291"/>
            <a:ext cx="8915400" cy="22009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5439671"/>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Gulf of Maine Cod</a:t>
            </a:r>
            <a:endParaRPr lang="en-US" dirty="0"/>
          </a:p>
        </p:txBody>
      </p:sp>
      <p:sp>
        <p:nvSpPr>
          <p:cNvPr id="3" name="Content Placeholder 2"/>
          <p:cNvSpPr>
            <a:spLocks noGrp="1"/>
          </p:cNvSpPr>
          <p:nvPr>
            <p:ph idx="1"/>
          </p:nvPr>
        </p:nvSpPr>
        <p:spPr>
          <a:xfrm>
            <a:off x="0" y="1026423"/>
            <a:ext cx="9144000" cy="5831578"/>
          </a:xfrm>
        </p:spPr>
        <p:txBody>
          <a:bodyPr/>
          <a:lstStyle/>
          <a:p>
            <a:r>
              <a:rPr lang="en-US" dirty="0" smtClean="0"/>
              <a:t>A ‘consequence analysis’ was communicated to peer reviewers for stock status.</a:t>
            </a:r>
            <a:endParaRPr lang="en-US" dirty="0"/>
          </a:p>
        </p:txBody>
      </p:sp>
      <p:sp>
        <p:nvSpPr>
          <p:cNvPr id="6" name="TextBox 5"/>
          <p:cNvSpPr txBox="1"/>
          <p:nvPr/>
        </p:nvSpPr>
        <p:spPr>
          <a:xfrm>
            <a:off x="0" y="6488668"/>
            <a:ext cx="1298689" cy="369332"/>
          </a:xfrm>
          <a:prstGeom prst="rect">
            <a:avLst/>
          </a:prstGeom>
          <a:noFill/>
        </p:spPr>
        <p:txBody>
          <a:bodyPr wrap="none" rtlCol="0">
            <a:spAutoFit/>
          </a:bodyPr>
          <a:lstStyle/>
          <a:p>
            <a:r>
              <a:rPr lang="en-US" dirty="0" smtClean="0"/>
              <a:t>NEFSC 2012</a:t>
            </a:r>
            <a:endParaRPr lang="en-US" dirty="0"/>
          </a:p>
        </p:txBody>
      </p:sp>
      <p:pic>
        <p:nvPicPr>
          <p:cNvPr id="10" name="Picture 4" descr="https://encrypted-tbn3.gstatic.com/images?q=tbn:ANd9GcQaJmh41wqGY3g5gfQa-d-aTWQw2qqNfnTrw9tov9hUqa3WTMjh2g">
            <a:hlinkClick r:id="rId2"/>
          </p:cNvPr>
          <p:cNvPicPr>
            <a:picLocks noChangeAspect="1" noChangeArrowheads="1"/>
          </p:cNvPicPr>
          <p:nvPr/>
        </p:nvPicPr>
        <p:blipFill>
          <a:blip r:embed="rId3">
            <a:clrChange>
              <a:clrFrom>
                <a:srgbClr val="FDFDFD"/>
              </a:clrFrom>
              <a:clrTo>
                <a:srgbClr val="FDFDFD">
                  <a:alpha val="0"/>
                </a:srgbClr>
              </a:clrTo>
            </a:clrChange>
            <a:extLst>
              <a:ext uri="{28A0092B-C50C-407E-A947-70E740481C1C}">
                <a14:useLocalDpi xmlns:a14="http://schemas.microsoft.com/office/drawing/2010/main" val="0"/>
              </a:ext>
            </a:extLst>
          </a:blip>
          <a:srcRect/>
          <a:stretch>
            <a:fillRect/>
          </a:stretch>
        </p:blipFill>
        <p:spPr bwMode="auto">
          <a:xfrm>
            <a:off x="6625087" y="-56710"/>
            <a:ext cx="2518913" cy="1083132"/>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71600" y="2069955"/>
            <a:ext cx="6400801" cy="47880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93754578"/>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1444453"/>
            <a:ext cx="8915400" cy="54034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r>
              <a:rPr lang="en-US" dirty="0" smtClean="0"/>
              <a:t>New England Cod</a:t>
            </a:r>
            <a:endParaRPr lang="en-US" dirty="0"/>
          </a:p>
        </p:txBody>
      </p:sp>
      <p:sp>
        <p:nvSpPr>
          <p:cNvPr id="3" name="Content Placeholder 2"/>
          <p:cNvSpPr>
            <a:spLocks noGrp="1"/>
          </p:cNvSpPr>
          <p:nvPr>
            <p:ph idx="1"/>
          </p:nvPr>
        </p:nvSpPr>
        <p:spPr>
          <a:xfrm>
            <a:off x="0" y="914400"/>
            <a:ext cx="9144000" cy="5943600"/>
          </a:xfrm>
        </p:spPr>
        <p:txBody>
          <a:bodyPr/>
          <a:lstStyle/>
          <a:p>
            <a:r>
              <a:rPr lang="en-US" dirty="0" smtClean="0"/>
              <a:t>‘Consequence analysis’ for projections.</a:t>
            </a:r>
            <a:endParaRPr lang="en-US" dirty="0"/>
          </a:p>
        </p:txBody>
      </p:sp>
      <p:sp>
        <p:nvSpPr>
          <p:cNvPr id="6" name="TextBox 5"/>
          <p:cNvSpPr txBox="1"/>
          <p:nvPr/>
        </p:nvSpPr>
        <p:spPr>
          <a:xfrm>
            <a:off x="0" y="6488668"/>
            <a:ext cx="1298689" cy="369332"/>
          </a:xfrm>
          <a:prstGeom prst="rect">
            <a:avLst/>
          </a:prstGeom>
          <a:noFill/>
        </p:spPr>
        <p:txBody>
          <a:bodyPr wrap="none" rtlCol="0">
            <a:spAutoFit/>
          </a:bodyPr>
          <a:lstStyle/>
          <a:p>
            <a:r>
              <a:rPr lang="en-US" dirty="0" smtClean="0"/>
              <a:t>NEFSC 2012</a:t>
            </a:r>
            <a:endParaRPr lang="en-US" dirty="0"/>
          </a:p>
        </p:txBody>
      </p:sp>
      <p:pic>
        <p:nvPicPr>
          <p:cNvPr id="13" name="Picture 4" descr="https://encrypted-tbn3.gstatic.com/images?q=tbn:ANd9GcQaJmh41wqGY3g5gfQa-d-aTWQw2qqNfnTrw9tov9hUqa3WTMjh2g">
            <a:hlinkClick r:id="rId3"/>
          </p:cNvPr>
          <p:cNvPicPr>
            <a:picLocks noChangeAspect="1" noChangeArrowheads="1"/>
          </p:cNvPicPr>
          <p:nvPr/>
        </p:nvPicPr>
        <p:blipFill>
          <a:blip r:embed="rId4">
            <a:clrChange>
              <a:clrFrom>
                <a:srgbClr val="FDFDFD"/>
              </a:clrFrom>
              <a:clrTo>
                <a:srgbClr val="FDFDFD">
                  <a:alpha val="0"/>
                </a:srgbClr>
              </a:clrTo>
            </a:clrChange>
            <a:extLst>
              <a:ext uri="{28A0092B-C50C-407E-A947-70E740481C1C}">
                <a14:useLocalDpi xmlns:a14="http://schemas.microsoft.com/office/drawing/2010/main" val="0"/>
              </a:ext>
            </a:extLst>
          </a:blip>
          <a:srcRect/>
          <a:stretch>
            <a:fillRect/>
          </a:stretch>
        </p:blipFill>
        <p:spPr bwMode="auto">
          <a:xfrm>
            <a:off x="6625087" y="-56710"/>
            <a:ext cx="2518913" cy="1083132"/>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p:cNvGrpSpPr/>
          <p:nvPr/>
        </p:nvGrpSpPr>
        <p:grpSpPr>
          <a:xfrm>
            <a:off x="1943100" y="1444453"/>
            <a:ext cx="5259517" cy="5257800"/>
            <a:chOff x="1943100" y="1444453"/>
            <a:chExt cx="5259517" cy="5257800"/>
          </a:xfrm>
        </p:grpSpPr>
        <p:sp>
          <p:nvSpPr>
            <p:cNvPr id="5" name="&quot;No&quot; Symbol 4"/>
            <p:cNvSpPr/>
            <p:nvPr/>
          </p:nvSpPr>
          <p:spPr>
            <a:xfrm>
              <a:off x="1943100" y="1444453"/>
              <a:ext cx="5257800" cy="5257800"/>
            </a:xfrm>
            <a:prstGeom prst="noSmoking">
              <a:avLst/>
            </a:prstGeom>
            <a:solidFill>
              <a:srgbClr val="A50021">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7" name="TextBox 6"/>
            <p:cNvSpPr txBox="1"/>
            <p:nvPr/>
          </p:nvSpPr>
          <p:spPr>
            <a:xfrm rot="2687559">
              <a:off x="1988557" y="3596034"/>
              <a:ext cx="5214060" cy="954107"/>
            </a:xfrm>
            <a:prstGeom prst="rect">
              <a:avLst/>
            </a:prstGeom>
            <a:solidFill>
              <a:srgbClr val="FFFFFF">
                <a:alpha val="50196"/>
              </a:srgbClr>
            </a:solidFill>
          </p:spPr>
          <p:txBody>
            <a:bodyPr wrap="square" rtlCol="0">
              <a:spAutoFit/>
            </a:bodyPr>
            <a:lstStyle/>
            <a:p>
              <a:pPr algn="ctr"/>
              <a:r>
                <a:rPr lang="en-US" sz="2700" b="1" dirty="0" smtClean="0">
                  <a:solidFill>
                    <a:srgbClr val="A50021"/>
                  </a:solidFill>
                </a:rPr>
                <a:t>REJECTED BY PEER REVIEW</a:t>
              </a:r>
              <a:br>
                <a:rPr lang="en-US" sz="2700" b="1" dirty="0" smtClean="0">
                  <a:solidFill>
                    <a:srgbClr val="A50021"/>
                  </a:solidFill>
                </a:rPr>
              </a:br>
              <a:r>
                <a:rPr lang="en-US" sz="2700" b="1" dirty="0" smtClean="0">
                  <a:solidFill>
                    <a:srgbClr val="A50021"/>
                  </a:solidFill>
                </a:rPr>
                <a:t>(instructed to select a best model)</a:t>
              </a:r>
              <a:endParaRPr lang="en-US" sz="2700" b="1" dirty="0">
                <a:solidFill>
                  <a:srgbClr val="A50021"/>
                </a:solidFill>
              </a:endParaRPr>
            </a:p>
          </p:txBody>
        </p:sp>
      </p:grpSp>
    </p:spTree>
    <p:extLst>
      <p:ext uri="{BB962C8B-B14F-4D97-AF65-F5344CB8AC3E}">
        <p14:creationId xmlns:p14="http://schemas.microsoft.com/office/powerpoint/2010/main" val="614472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80">
                                          <p:stCondLst>
                                            <p:cond delay="0"/>
                                          </p:stCondLst>
                                        </p:cTn>
                                        <p:tgtEl>
                                          <p:spTgt spid="8"/>
                                        </p:tgtEl>
                                      </p:cBhvr>
                                    </p:animEffect>
                                    <p:anim calcmode="lin" valueType="num">
                                      <p:cBhvr>
                                        <p:cTn id="8" dur="1822" tmFilter="0,0; 0.14,0.36; 0.43,0.73; 0.71,0.91; 1.0,1.0">
                                          <p:stCondLst>
                                            <p:cond delay="0"/>
                                          </p:stCondLst>
                                        </p:cTn>
                                        <p:tgtEl>
                                          <p:spTgt spid="8"/>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8"/>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8"/>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8"/>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8"/>
                                        </p:tgtEl>
                                        <p:attrNameLst>
                                          <p:attrName>ppt_y</p:attrName>
                                        </p:attrNameLst>
                                      </p:cBhvr>
                                      <p:tavLst>
                                        <p:tav tm="0" fmla="#ppt_y-sin(pi*$)/81">
                                          <p:val>
                                            <p:fltVal val="0"/>
                                          </p:val>
                                        </p:tav>
                                        <p:tav tm="100000">
                                          <p:val>
                                            <p:fltVal val="1"/>
                                          </p:val>
                                        </p:tav>
                                      </p:tavLst>
                                    </p:anim>
                                    <p:animScale>
                                      <p:cBhvr>
                                        <p:cTn id="13" dur="26">
                                          <p:stCondLst>
                                            <p:cond delay="650"/>
                                          </p:stCondLst>
                                        </p:cTn>
                                        <p:tgtEl>
                                          <p:spTgt spid="8"/>
                                        </p:tgtEl>
                                      </p:cBhvr>
                                      <p:to x="100000" y="60000"/>
                                    </p:animScale>
                                    <p:animScale>
                                      <p:cBhvr>
                                        <p:cTn id="14" dur="166" decel="50000">
                                          <p:stCondLst>
                                            <p:cond delay="676"/>
                                          </p:stCondLst>
                                        </p:cTn>
                                        <p:tgtEl>
                                          <p:spTgt spid="8"/>
                                        </p:tgtEl>
                                      </p:cBhvr>
                                      <p:to x="100000" y="100000"/>
                                    </p:animScale>
                                    <p:animScale>
                                      <p:cBhvr>
                                        <p:cTn id="15" dur="26">
                                          <p:stCondLst>
                                            <p:cond delay="1312"/>
                                          </p:stCondLst>
                                        </p:cTn>
                                        <p:tgtEl>
                                          <p:spTgt spid="8"/>
                                        </p:tgtEl>
                                      </p:cBhvr>
                                      <p:to x="100000" y="80000"/>
                                    </p:animScale>
                                    <p:animScale>
                                      <p:cBhvr>
                                        <p:cTn id="16" dur="166" decel="50000">
                                          <p:stCondLst>
                                            <p:cond delay="1338"/>
                                          </p:stCondLst>
                                        </p:cTn>
                                        <p:tgtEl>
                                          <p:spTgt spid="8"/>
                                        </p:tgtEl>
                                      </p:cBhvr>
                                      <p:to x="100000" y="100000"/>
                                    </p:animScale>
                                    <p:animScale>
                                      <p:cBhvr>
                                        <p:cTn id="17" dur="26">
                                          <p:stCondLst>
                                            <p:cond delay="1642"/>
                                          </p:stCondLst>
                                        </p:cTn>
                                        <p:tgtEl>
                                          <p:spTgt spid="8"/>
                                        </p:tgtEl>
                                      </p:cBhvr>
                                      <p:to x="100000" y="90000"/>
                                    </p:animScale>
                                    <p:animScale>
                                      <p:cBhvr>
                                        <p:cTn id="18" dur="166" decel="50000">
                                          <p:stCondLst>
                                            <p:cond delay="1668"/>
                                          </p:stCondLst>
                                        </p:cTn>
                                        <p:tgtEl>
                                          <p:spTgt spid="8"/>
                                        </p:tgtEl>
                                      </p:cBhvr>
                                      <p:to x="100000" y="100000"/>
                                    </p:animScale>
                                    <p:animScale>
                                      <p:cBhvr>
                                        <p:cTn id="19" dur="26">
                                          <p:stCondLst>
                                            <p:cond delay="1808"/>
                                          </p:stCondLst>
                                        </p:cTn>
                                        <p:tgtEl>
                                          <p:spTgt spid="8"/>
                                        </p:tgtEl>
                                      </p:cBhvr>
                                      <p:to x="100000" y="95000"/>
                                    </p:animScale>
                                    <p:animScale>
                                      <p:cBhvr>
                                        <p:cTn id="20" dur="166" decel="50000">
                                          <p:stCondLst>
                                            <p:cond delay="1834"/>
                                          </p:stCondLst>
                                        </p:cTn>
                                        <p:tgtEl>
                                          <p:spTgt spid="8"/>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Eastern Georges Bank Cod</a:t>
            </a:r>
            <a:endParaRPr lang="en-US" dirty="0"/>
          </a:p>
        </p:txBody>
      </p:sp>
      <p:sp>
        <p:nvSpPr>
          <p:cNvPr id="3" name="Content Placeholder 2"/>
          <p:cNvSpPr>
            <a:spLocks noGrp="1"/>
          </p:cNvSpPr>
          <p:nvPr>
            <p:ph idx="1"/>
          </p:nvPr>
        </p:nvSpPr>
        <p:spPr>
          <a:xfrm>
            <a:off x="0" y="914401"/>
            <a:ext cx="9144000" cy="5943600"/>
          </a:xfrm>
        </p:spPr>
        <p:txBody>
          <a:bodyPr/>
          <a:lstStyle/>
          <a:p>
            <a:r>
              <a:rPr lang="en-US" dirty="0" smtClean="0"/>
              <a:t>A consequence analysis was communicated to managers for from two models with different natural mortality of the oldest age.</a:t>
            </a:r>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93358" y="2438400"/>
            <a:ext cx="4357285" cy="441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p:cNvSpPr txBox="1"/>
          <p:nvPr/>
        </p:nvSpPr>
        <p:spPr>
          <a:xfrm>
            <a:off x="0" y="6488668"/>
            <a:ext cx="1197700" cy="369332"/>
          </a:xfrm>
          <a:prstGeom prst="rect">
            <a:avLst/>
          </a:prstGeom>
          <a:noFill/>
        </p:spPr>
        <p:txBody>
          <a:bodyPr wrap="none" rtlCol="0">
            <a:spAutoFit/>
          </a:bodyPr>
          <a:lstStyle/>
          <a:p>
            <a:r>
              <a:rPr lang="en-US" dirty="0" smtClean="0"/>
              <a:t>TRAC 2013</a:t>
            </a:r>
            <a:endParaRPr lang="en-US" dirty="0"/>
          </a:p>
        </p:txBody>
      </p:sp>
      <p:pic>
        <p:nvPicPr>
          <p:cNvPr id="7" name="Picture 4" descr="https://encrypted-tbn3.gstatic.com/images?q=tbn:ANd9GcQaJmh41wqGY3g5gfQa-d-aTWQw2qqNfnTrw9tov9hUqa3WTMjh2g">
            <a:hlinkClick r:id="rId3"/>
          </p:cNvPr>
          <p:cNvPicPr>
            <a:picLocks noChangeAspect="1" noChangeArrowheads="1"/>
          </p:cNvPicPr>
          <p:nvPr/>
        </p:nvPicPr>
        <p:blipFill>
          <a:blip r:embed="rId4">
            <a:clrChange>
              <a:clrFrom>
                <a:srgbClr val="FDFDFD"/>
              </a:clrFrom>
              <a:clrTo>
                <a:srgbClr val="FDFDFD">
                  <a:alpha val="0"/>
                </a:srgbClr>
              </a:clrTo>
            </a:clrChange>
            <a:extLst>
              <a:ext uri="{28A0092B-C50C-407E-A947-70E740481C1C}">
                <a14:useLocalDpi xmlns:a14="http://schemas.microsoft.com/office/drawing/2010/main" val="0"/>
              </a:ext>
            </a:extLst>
          </a:blip>
          <a:srcRect/>
          <a:stretch>
            <a:fillRect/>
          </a:stretch>
        </p:blipFill>
        <p:spPr bwMode="auto">
          <a:xfrm>
            <a:off x="76200" y="3492260"/>
            <a:ext cx="2518913" cy="10831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7954620"/>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44066" name="Rectangle 2"/>
          <p:cNvSpPr>
            <a:spLocks noGrp="1" noRot="1" noChangeArrowheads="1"/>
          </p:cNvSpPr>
          <p:nvPr>
            <p:ph type="title"/>
          </p:nvPr>
        </p:nvSpPr>
        <p:spPr>
          <a:xfrm>
            <a:off x="152400" y="115888"/>
            <a:ext cx="8991600" cy="914400"/>
          </a:xfrm>
        </p:spPr>
        <p:txBody>
          <a:bodyPr>
            <a:normAutofit/>
          </a:bodyPr>
          <a:lstStyle/>
          <a:p>
            <a:pPr eaLnBrk="1" hangingPunct="1">
              <a:spcAft>
                <a:spcPts val="1200"/>
              </a:spcAft>
              <a:defRPr/>
            </a:pPr>
            <a:r>
              <a:rPr lang="en-ZA" dirty="0" smtClean="0"/>
              <a:t>Considering Multiple Models</a:t>
            </a:r>
            <a:endParaRPr lang="en-GB" sz="2800" dirty="0" smtClean="0">
              <a:latin typeface="Times New Roman" pitchFamily="18" charset="0"/>
            </a:endParaRPr>
          </a:p>
        </p:txBody>
      </p:sp>
      <p:grpSp>
        <p:nvGrpSpPr>
          <p:cNvPr id="2" name="Group 25"/>
          <p:cNvGrpSpPr>
            <a:grpSpLocks/>
          </p:cNvGrpSpPr>
          <p:nvPr/>
        </p:nvGrpSpPr>
        <p:grpSpPr bwMode="auto">
          <a:xfrm>
            <a:off x="250825" y="1341438"/>
            <a:ext cx="4283075" cy="2574925"/>
            <a:chOff x="250825" y="1340768"/>
            <a:chExt cx="4283770" cy="2574925"/>
          </a:xfrm>
          <a:solidFill>
            <a:schemeClr val="bg1"/>
          </a:solidFill>
        </p:grpSpPr>
        <p:pic>
          <p:nvPicPr>
            <p:cNvPr id="16398" name="Picture 1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520" y="1340768"/>
              <a:ext cx="4283075" cy="25749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sp>
          <p:nvSpPr>
            <p:cNvPr id="27" name="Text Box 3"/>
            <p:cNvSpPr txBox="1">
              <a:spLocks noChangeArrowheads="1"/>
            </p:cNvSpPr>
            <p:nvPr/>
          </p:nvSpPr>
          <p:spPr bwMode="auto">
            <a:xfrm>
              <a:off x="250825" y="1340768"/>
              <a:ext cx="4056721" cy="492125"/>
            </a:xfrm>
            <a:prstGeom prst="rect">
              <a:avLst/>
            </a:prstGeom>
            <a:grpFill/>
            <a:ln w="9525">
              <a:noFill/>
              <a:miter lim="800000"/>
              <a:headEnd/>
              <a:tailEnd/>
            </a:ln>
            <a:effectLst/>
          </p:spPr>
          <p:txBody>
            <a:bodyPr>
              <a:spAutoFit/>
            </a:bodyPr>
            <a:lstStyle/>
            <a:p>
              <a:pPr>
                <a:buClrTx/>
                <a:defRPr/>
              </a:pPr>
              <a:r>
                <a:rPr lang="en-ZA" sz="2600" dirty="0">
                  <a:ea typeface="+mn-ea"/>
                </a:rPr>
                <a:t>Single assessment</a:t>
              </a:r>
              <a:endParaRPr lang="en-GB" sz="2600" dirty="0">
                <a:ea typeface="+mn-ea"/>
              </a:endParaRPr>
            </a:p>
          </p:txBody>
        </p:sp>
      </p:grpSp>
      <p:grpSp>
        <p:nvGrpSpPr>
          <p:cNvPr id="3" name="Group 19"/>
          <p:cNvGrpSpPr>
            <a:grpSpLocks/>
          </p:cNvGrpSpPr>
          <p:nvPr/>
        </p:nvGrpSpPr>
        <p:grpSpPr bwMode="auto">
          <a:xfrm>
            <a:off x="4643438" y="1341438"/>
            <a:ext cx="4283075" cy="2574925"/>
            <a:chOff x="4716016" y="1340768"/>
            <a:chExt cx="4283075" cy="2574925"/>
          </a:xfrm>
          <a:solidFill>
            <a:schemeClr val="bg1"/>
          </a:solidFill>
        </p:grpSpPr>
        <p:pic>
          <p:nvPicPr>
            <p:cNvPr id="16396" name="Picture 1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16016" y="1340768"/>
              <a:ext cx="4283075" cy="25749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sp>
          <p:nvSpPr>
            <p:cNvPr id="28" name="Text Box 3"/>
            <p:cNvSpPr txBox="1">
              <a:spLocks noChangeArrowheads="1"/>
            </p:cNvSpPr>
            <p:nvPr/>
          </p:nvSpPr>
          <p:spPr bwMode="auto">
            <a:xfrm>
              <a:off x="4716016" y="1340768"/>
              <a:ext cx="4248150" cy="492125"/>
            </a:xfrm>
            <a:prstGeom prst="rect">
              <a:avLst/>
            </a:prstGeom>
            <a:grpFill/>
            <a:ln w="9525">
              <a:noFill/>
              <a:miter lim="800000"/>
              <a:headEnd/>
              <a:tailEnd/>
            </a:ln>
            <a:effectLst/>
          </p:spPr>
          <p:txBody>
            <a:bodyPr>
              <a:spAutoFit/>
            </a:bodyPr>
            <a:lstStyle/>
            <a:p>
              <a:pPr>
                <a:buClrTx/>
                <a:defRPr/>
              </a:pPr>
              <a:r>
                <a:rPr lang="en-ZA" sz="2600" dirty="0">
                  <a:ea typeface="+mn-ea"/>
                </a:rPr>
                <a:t>Multiple competing models</a:t>
              </a:r>
              <a:endParaRPr lang="en-GB" sz="2600" dirty="0">
                <a:ea typeface="+mn-ea"/>
              </a:endParaRPr>
            </a:p>
          </p:txBody>
        </p:sp>
      </p:grpSp>
      <p:grpSp>
        <p:nvGrpSpPr>
          <p:cNvPr id="4" name="Group 24"/>
          <p:cNvGrpSpPr>
            <a:grpSpLocks/>
          </p:cNvGrpSpPr>
          <p:nvPr/>
        </p:nvGrpSpPr>
        <p:grpSpPr bwMode="auto">
          <a:xfrm>
            <a:off x="4643438" y="4076700"/>
            <a:ext cx="4283075" cy="2574925"/>
            <a:chOff x="4643438" y="4076700"/>
            <a:chExt cx="4283645" cy="2575297"/>
          </a:xfrm>
          <a:solidFill>
            <a:schemeClr val="bg1"/>
          </a:solidFill>
        </p:grpSpPr>
        <p:pic>
          <p:nvPicPr>
            <p:cNvPr id="16394" name="Picture 2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44008" y="4077072"/>
              <a:ext cx="4283075" cy="25749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sp>
          <p:nvSpPr>
            <p:cNvPr id="37" name="Text Box 3"/>
            <p:cNvSpPr txBox="1">
              <a:spLocks noChangeArrowheads="1"/>
            </p:cNvSpPr>
            <p:nvPr/>
          </p:nvSpPr>
          <p:spPr bwMode="auto">
            <a:xfrm>
              <a:off x="4643438" y="4076700"/>
              <a:ext cx="4250303" cy="492196"/>
            </a:xfrm>
            <a:prstGeom prst="rect">
              <a:avLst/>
            </a:prstGeom>
            <a:grpFill/>
            <a:ln w="9525">
              <a:noFill/>
              <a:miter lim="800000"/>
              <a:headEnd/>
              <a:tailEnd/>
            </a:ln>
            <a:effectLst/>
          </p:spPr>
          <p:txBody>
            <a:bodyPr>
              <a:spAutoFit/>
            </a:bodyPr>
            <a:lstStyle/>
            <a:p>
              <a:pPr>
                <a:buClrTx/>
                <a:defRPr/>
              </a:pPr>
              <a:r>
                <a:rPr lang="en-ZA" sz="2600" dirty="0" smtClean="0">
                  <a:ea typeface="+mn-ea"/>
                </a:rPr>
                <a:t>TAC </a:t>
              </a:r>
              <a:r>
                <a:rPr lang="en-ZA" sz="2600" dirty="0">
                  <a:ea typeface="+mn-ea"/>
                </a:rPr>
                <a:t>probability distribution</a:t>
              </a:r>
              <a:endParaRPr lang="en-GB" sz="2600" dirty="0">
                <a:ea typeface="+mn-ea"/>
              </a:endParaRPr>
            </a:p>
          </p:txBody>
        </p:sp>
      </p:grpSp>
      <p:grpSp>
        <p:nvGrpSpPr>
          <p:cNvPr id="5" name="Group 28"/>
          <p:cNvGrpSpPr>
            <a:grpSpLocks/>
          </p:cNvGrpSpPr>
          <p:nvPr/>
        </p:nvGrpSpPr>
        <p:grpSpPr bwMode="auto">
          <a:xfrm>
            <a:off x="250825" y="4076700"/>
            <a:ext cx="4283075" cy="2574925"/>
            <a:chOff x="251520" y="4077072"/>
            <a:chExt cx="4283075" cy="2574925"/>
          </a:xfrm>
          <a:solidFill>
            <a:schemeClr val="bg1"/>
          </a:solidFill>
        </p:grpSpPr>
        <p:pic>
          <p:nvPicPr>
            <p:cNvPr id="16391" name="Picture 2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1520" y="4077072"/>
              <a:ext cx="4283075" cy="25749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sp>
          <p:nvSpPr>
            <p:cNvPr id="33" name="Text Box 3"/>
            <p:cNvSpPr txBox="1">
              <a:spLocks noChangeArrowheads="1"/>
            </p:cNvSpPr>
            <p:nvPr/>
          </p:nvSpPr>
          <p:spPr bwMode="auto">
            <a:xfrm>
              <a:off x="1835845" y="4653335"/>
              <a:ext cx="1431925" cy="400050"/>
            </a:xfrm>
            <a:prstGeom prst="rect">
              <a:avLst/>
            </a:prstGeom>
            <a:grpFill/>
            <a:ln w="9525">
              <a:noFill/>
              <a:miter lim="800000"/>
              <a:headEnd/>
              <a:tailEnd/>
            </a:ln>
            <a:effectLst/>
          </p:spPr>
          <p:txBody>
            <a:bodyPr>
              <a:spAutoFit/>
            </a:bodyPr>
            <a:lstStyle/>
            <a:p>
              <a:pPr>
                <a:buClrTx/>
                <a:defRPr/>
              </a:pPr>
              <a:r>
                <a:rPr lang="en-ZA" sz="2000" dirty="0">
                  <a:ea typeface="+mn-ea"/>
                </a:rPr>
                <a:t>Best model</a:t>
              </a:r>
              <a:endParaRPr lang="en-GB" sz="2000" dirty="0">
                <a:ea typeface="+mn-ea"/>
              </a:endParaRPr>
            </a:p>
          </p:txBody>
        </p:sp>
        <p:sp>
          <p:nvSpPr>
            <p:cNvPr id="21" name="Text Box 3"/>
            <p:cNvSpPr txBox="1">
              <a:spLocks noChangeArrowheads="1"/>
            </p:cNvSpPr>
            <p:nvPr/>
          </p:nvSpPr>
          <p:spPr bwMode="auto">
            <a:xfrm>
              <a:off x="251520" y="4077072"/>
              <a:ext cx="4056063" cy="492125"/>
            </a:xfrm>
            <a:prstGeom prst="rect">
              <a:avLst/>
            </a:prstGeom>
            <a:grpFill/>
            <a:ln w="9525">
              <a:noFill/>
              <a:miter lim="800000"/>
              <a:headEnd/>
              <a:tailEnd/>
            </a:ln>
            <a:effectLst/>
          </p:spPr>
          <p:txBody>
            <a:bodyPr>
              <a:spAutoFit/>
            </a:bodyPr>
            <a:lstStyle/>
            <a:p>
              <a:pPr>
                <a:buClrTx/>
                <a:defRPr/>
              </a:pPr>
              <a:r>
                <a:rPr lang="en-ZA" sz="2600" dirty="0">
                  <a:ea typeface="+mn-ea"/>
                </a:rPr>
                <a:t>Relative weights</a:t>
              </a:r>
              <a:endParaRPr lang="en-GB" sz="2600" dirty="0">
                <a:ea typeface="+mn-ea"/>
              </a:endParaRPr>
            </a:p>
          </p:txBody>
        </p:sp>
      </p:grpSp>
      <p:sp>
        <p:nvSpPr>
          <p:cNvPr id="6" name="TextBox 5"/>
          <p:cNvSpPr txBox="1"/>
          <p:nvPr/>
        </p:nvSpPr>
        <p:spPr>
          <a:xfrm>
            <a:off x="0" y="6489327"/>
            <a:ext cx="1861151" cy="369332"/>
          </a:xfrm>
          <a:prstGeom prst="rect">
            <a:avLst/>
          </a:prstGeom>
          <a:noFill/>
        </p:spPr>
        <p:txBody>
          <a:bodyPr wrap="none" rtlCol="0">
            <a:spAutoFit/>
          </a:bodyPr>
          <a:lstStyle/>
          <a:p>
            <a:r>
              <a:rPr lang="en-US" dirty="0" smtClean="0"/>
              <a:t>Butterworth 2013</a:t>
            </a:r>
            <a:endParaRPr lang="en-US" dirty="0"/>
          </a:p>
        </p:txBody>
      </p:sp>
    </p:spTree>
    <p:extLst>
      <p:ext uri="{BB962C8B-B14F-4D97-AF65-F5344CB8AC3E}">
        <p14:creationId xmlns:p14="http://schemas.microsoft.com/office/powerpoint/2010/main" val="62380987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Rot="1" noChangeArrowheads="1"/>
          </p:cNvSpPr>
          <p:nvPr>
            <p:ph type="title"/>
          </p:nvPr>
        </p:nvSpPr>
        <p:spPr>
          <a:xfrm>
            <a:off x="71438" y="0"/>
            <a:ext cx="8229600" cy="1582737"/>
          </a:xfrm>
        </p:spPr>
        <p:txBody>
          <a:bodyPr/>
          <a:lstStyle/>
          <a:p>
            <a:pPr>
              <a:lnSpc>
                <a:spcPct val="150000"/>
              </a:lnSpc>
              <a:defRPr/>
            </a:pPr>
            <a:r>
              <a:rPr lang="en-US" dirty="0" smtClean="0">
                <a:solidFill>
                  <a:srgbClr val="0070C0"/>
                </a:solidFill>
                <a:ea typeface="ＭＳ Ｐゴシック" charset="0"/>
              </a:rPr>
              <a:t>Empirical Management Procedures</a:t>
            </a:r>
            <a:r>
              <a:rPr lang="en-US" dirty="0" smtClean="0">
                <a:solidFill>
                  <a:srgbClr val="0070C0"/>
                </a:solidFill>
                <a:ea typeface="ＭＳ Ｐゴシック" charset="0"/>
                <a:cs typeface="+mj-cs"/>
              </a:rPr>
              <a:t/>
            </a:r>
            <a:br>
              <a:rPr lang="en-US" dirty="0" smtClean="0">
                <a:solidFill>
                  <a:srgbClr val="0070C0"/>
                </a:solidFill>
                <a:ea typeface="ＭＳ Ｐゴシック" charset="0"/>
                <a:cs typeface="+mj-cs"/>
              </a:rPr>
            </a:br>
            <a:endParaRPr lang="en-US" sz="2800" b="0" dirty="0" smtClean="0">
              <a:solidFill>
                <a:srgbClr val="0070C0"/>
              </a:solidFill>
              <a:ea typeface="ＭＳ Ｐゴシック" charset="0"/>
              <a:cs typeface="+mj-cs"/>
            </a:endParaRPr>
          </a:p>
        </p:txBody>
      </p:sp>
      <p:sp>
        <p:nvSpPr>
          <p:cNvPr id="35846" name="TextBox 8"/>
          <p:cNvSpPr txBox="1">
            <a:spLocks noChangeArrowheads="1"/>
          </p:cNvSpPr>
          <p:nvPr/>
        </p:nvSpPr>
        <p:spPr bwMode="auto">
          <a:xfrm>
            <a:off x="539750" y="1700213"/>
            <a:ext cx="8064500" cy="3910012"/>
          </a:xfrm>
          <a:prstGeom prst="rect">
            <a:avLst/>
          </a:prstGeom>
          <a:solidFill>
            <a:schemeClr val="bg1"/>
          </a:solidFill>
          <a:ln>
            <a:noFill/>
          </a:ln>
          <a:extLst/>
        </p:spPr>
        <p:txBody>
          <a:bodyPr>
            <a:spAutoFit/>
          </a:bodyPr>
          <a:lstStyle>
            <a:lvl1pPr eaLnBrk="0" hangingPunct="0">
              <a:defRPr sz="3200" b="1">
                <a:solidFill>
                  <a:schemeClr val="tx1"/>
                </a:solidFill>
                <a:latin typeface="Garamond" charset="0"/>
                <a:ea typeface="ＭＳ Ｐゴシック" charset="0"/>
                <a:cs typeface="ＭＳ Ｐゴシック" charset="0"/>
                <a:sym typeface="Symbol" charset="0"/>
              </a:defRPr>
            </a:lvl1pPr>
            <a:lvl2pPr marL="742950" indent="-285750" eaLnBrk="0" hangingPunct="0">
              <a:defRPr sz="3200" b="1">
                <a:solidFill>
                  <a:schemeClr val="tx1"/>
                </a:solidFill>
                <a:latin typeface="Garamond" charset="0"/>
                <a:ea typeface="ＭＳ Ｐゴシック" charset="0"/>
                <a:sym typeface="Symbol" charset="0"/>
              </a:defRPr>
            </a:lvl2pPr>
            <a:lvl3pPr marL="1143000" indent="-228600" eaLnBrk="0" hangingPunct="0">
              <a:defRPr sz="3200" b="1">
                <a:solidFill>
                  <a:schemeClr val="tx1"/>
                </a:solidFill>
                <a:latin typeface="Garamond" charset="0"/>
                <a:ea typeface="ＭＳ Ｐゴシック" charset="0"/>
                <a:sym typeface="Symbol" charset="0"/>
              </a:defRPr>
            </a:lvl3pPr>
            <a:lvl4pPr marL="1600200" indent="-228600" eaLnBrk="0" hangingPunct="0">
              <a:defRPr sz="3200" b="1">
                <a:solidFill>
                  <a:schemeClr val="tx1"/>
                </a:solidFill>
                <a:latin typeface="Garamond" charset="0"/>
                <a:ea typeface="ＭＳ Ｐゴシック" charset="0"/>
                <a:sym typeface="Symbol" charset="0"/>
              </a:defRPr>
            </a:lvl4pPr>
            <a:lvl5pPr marL="2057400" indent="-228600" eaLnBrk="0" hangingPunct="0">
              <a:defRPr sz="3200" b="1">
                <a:solidFill>
                  <a:schemeClr val="tx1"/>
                </a:solidFill>
                <a:latin typeface="Garamond" charset="0"/>
                <a:ea typeface="ＭＳ Ｐゴシック" charset="0"/>
                <a:sym typeface="Symbol" charset="0"/>
              </a:defRPr>
            </a:lvl5pPr>
            <a:lvl6pPr marL="2514600" indent="-228600" eaLnBrk="0" fontAlgn="base" hangingPunct="0">
              <a:spcBef>
                <a:spcPct val="0"/>
              </a:spcBef>
              <a:spcAft>
                <a:spcPct val="0"/>
              </a:spcAft>
              <a:buClr>
                <a:schemeClr val="tx1"/>
              </a:buClr>
              <a:defRPr sz="3200" b="1">
                <a:solidFill>
                  <a:schemeClr val="tx1"/>
                </a:solidFill>
                <a:latin typeface="Garamond" charset="0"/>
                <a:ea typeface="ＭＳ Ｐゴシック" charset="0"/>
                <a:sym typeface="Symbol" charset="0"/>
              </a:defRPr>
            </a:lvl6pPr>
            <a:lvl7pPr marL="2971800" indent="-228600" eaLnBrk="0" fontAlgn="base" hangingPunct="0">
              <a:spcBef>
                <a:spcPct val="0"/>
              </a:spcBef>
              <a:spcAft>
                <a:spcPct val="0"/>
              </a:spcAft>
              <a:buClr>
                <a:schemeClr val="tx1"/>
              </a:buClr>
              <a:defRPr sz="3200" b="1">
                <a:solidFill>
                  <a:schemeClr val="tx1"/>
                </a:solidFill>
                <a:latin typeface="Garamond" charset="0"/>
                <a:ea typeface="ＭＳ Ｐゴシック" charset="0"/>
                <a:sym typeface="Symbol" charset="0"/>
              </a:defRPr>
            </a:lvl7pPr>
            <a:lvl8pPr marL="3429000" indent="-228600" eaLnBrk="0" fontAlgn="base" hangingPunct="0">
              <a:spcBef>
                <a:spcPct val="0"/>
              </a:spcBef>
              <a:spcAft>
                <a:spcPct val="0"/>
              </a:spcAft>
              <a:buClr>
                <a:schemeClr val="tx1"/>
              </a:buClr>
              <a:defRPr sz="3200" b="1">
                <a:solidFill>
                  <a:schemeClr val="tx1"/>
                </a:solidFill>
                <a:latin typeface="Garamond" charset="0"/>
                <a:ea typeface="ＭＳ Ｐゴシック" charset="0"/>
                <a:sym typeface="Symbol" charset="0"/>
              </a:defRPr>
            </a:lvl8pPr>
            <a:lvl9pPr marL="3886200" indent="-228600" eaLnBrk="0" fontAlgn="base" hangingPunct="0">
              <a:spcBef>
                <a:spcPct val="0"/>
              </a:spcBef>
              <a:spcAft>
                <a:spcPct val="0"/>
              </a:spcAft>
              <a:buClr>
                <a:schemeClr val="tx1"/>
              </a:buClr>
              <a:defRPr sz="3200" b="1">
                <a:solidFill>
                  <a:schemeClr val="tx1"/>
                </a:solidFill>
                <a:latin typeface="Garamond" charset="0"/>
                <a:ea typeface="ＭＳ Ｐゴシック" charset="0"/>
                <a:sym typeface="Symbol" charset="0"/>
              </a:defRPr>
            </a:lvl9pPr>
          </a:lstStyle>
          <a:p>
            <a:pPr eaLnBrk="1" hangingPunct="1">
              <a:defRPr/>
            </a:pPr>
            <a:endParaRPr lang="en-US" sz="2400" dirty="0" smtClean="0"/>
          </a:p>
          <a:p>
            <a:pPr eaLnBrk="1" hangingPunct="1">
              <a:defRPr/>
            </a:pPr>
            <a:r>
              <a:rPr lang="en-US" sz="2400" dirty="0" smtClean="0"/>
              <a:t> Constant catch MP</a:t>
            </a:r>
            <a:r>
              <a:rPr lang="en-US" dirty="0" smtClean="0"/>
              <a:t>: 	 </a:t>
            </a:r>
          </a:p>
          <a:p>
            <a:pPr eaLnBrk="1" hangingPunct="1">
              <a:defRPr/>
            </a:pPr>
            <a:endParaRPr lang="en-US" b="0" dirty="0" smtClean="0"/>
          </a:p>
          <a:p>
            <a:pPr eaLnBrk="1" hangingPunct="1">
              <a:defRPr/>
            </a:pPr>
            <a:r>
              <a:rPr lang="en-US" sz="2400" dirty="0" smtClean="0"/>
              <a:t> Slope MP:</a:t>
            </a:r>
          </a:p>
          <a:p>
            <a:pPr eaLnBrk="1" hangingPunct="1">
              <a:defRPr/>
            </a:pPr>
            <a:endParaRPr lang="en-US" sz="2400" dirty="0" smtClean="0"/>
          </a:p>
          <a:p>
            <a:pPr eaLnBrk="1" hangingPunct="1">
              <a:defRPr/>
            </a:pPr>
            <a:endParaRPr lang="en-US" sz="2400" dirty="0" smtClean="0"/>
          </a:p>
          <a:p>
            <a:pPr eaLnBrk="1" hangingPunct="1">
              <a:defRPr/>
            </a:pPr>
            <a:r>
              <a:rPr lang="en-US" sz="2400" dirty="0" smtClean="0"/>
              <a:t> Target MP:	</a:t>
            </a:r>
          </a:p>
          <a:p>
            <a:pPr eaLnBrk="1" hangingPunct="1">
              <a:defRPr/>
            </a:pPr>
            <a:endParaRPr lang="en-US" b="0" dirty="0" smtClean="0"/>
          </a:p>
          <a:p>
            <a:pPr eaLnBrk="1" hangingPunct="1">
              <a:defRPr/>
            </a:pPr>
            <a:endParaRPr lang="en-US" b="0" dirty="0" smtClean="0"/>
          </a:p>
        </p:txBody>
      </p:sp>
      <p:graphicFrame>
        <p:nvGraphicFramePr>
          <p:cNvPr id="45060" name="Object 1"/>
          <p:cNvGraphicFramePr>
            <a:graphicFrameLocks noChangeAspect="1"/>
          </p:cNvGraphicFramePr>
          <p:nvPr/>
        </p:nvGraphicFramePr>
        <p:xfrm>
          <a:off x="3635375" y="2133600"/>
          <a:ext cx="2260600" cy="508000"/>
        </p:xfrm>
        <a:graphic>
          <a:graphicData uri="http://schemas.openxmlformats.org/presentationml/2006/ole">
            <mc:AlternateContent xmlns:mc="http://schemas.openxmlformats.org/markup-compatibility/2006">
              <mc:Choice xmlns:v="urn:schemas-microsoft-com:vml" Requires="v">
                <p:oleObj spid="_x0000_s1032" name="Equation" r:id="rId3" imgW="1130300" imgH="254000" progId="Equation.3">
                  <p:embed/>
                </p:oleObj>
              </mc:Choice>
              <mc:Fallback>
                <p:oleObj name="Equation" r:id="rId3" imgW="1130300" imgH="2540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35375" y="2133600"/>
                        <a:ext cx="22606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5061" name="Object 2"/>
          <p:cNvGraphicFramePr>
            <a:graphicFrameLocks noChangeAspect="1"/>
          </p:cNvGraphicFramePr>
          <p:nvPr/>
        </p:nvGraphicFramePr>
        <p:xfrm>
          <a:off x="3419475" y="3141663"/>
          <a:ext cx="2895600" cy="457200"/>
        </p:xfrm>
        <a:graphic>
          <a:graphicData uri="http://schemas.openxmlformats.org/presentationml/2006/ole">
            <mc:AlternateContent xmlns:mc="http://schemas.openxmlformats.org/markup-compatibility/2006">
              <mc:Choice xmlns:v="urn:schemas-microsoft-com:vml" Requires="v">
                <p:oleObj spid="_x0000_s1033" name="Equation" r:id="rId5" imgW="1447800" imgH="228600" progId="Equation.3">
                  <p:embed/>
                </p:oleObj>
              </mc:Choice>
              <mc:Fallback>
                <p:oleObj name="Equation" r:id="rId5" imgW="1447800" imgH="2286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19475" y="3141663"/>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5062" name="Object 3"/>
          <p:cNvGraphicFramePr>
            <a:graphicFrameLocks noChangeAspect="1"/>
          </p:cNvGraphicFramePr>
          <p:nvPr/>
        </p:nvGraphicFramePr>
        <p:xfrm>
          <a:off x="2916238" y="3933825"/>
          <a:ext cx="5384800" cy="1041400"/>
        </p:xfrm>
        <a:graphic>
          <a:graphicData uri="http://schemas.openxmlformats.org/presentationml/2006/ole">
            <mc:AlternateContent xmlns:mc="http://schemas.openxmlformats.org/markup-compatibility/2006">
              <mc:Choice xmlns:v="urn:schemas-microsoft-com:vml" Requires="v">
                <p:oleObj spid="_x0000_s1034" name="Equation" r:id="rId7" imgW="2692400" imgH="520700" progId="Equation.3">
                  <p:embed/>
                </p:oleObj>
              </mc:Choice>
              <mc:Fallback>
                <p:oleObj name="Equation" r:id="rId7" imgW="2692400" imgH="5207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16238" y="3933825"/>
                        <a:ext cx="5384800" cy="104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5063" name="TextBox 4"/>
          <p:cNvSpPr txBox="1">
            <a:spLocks noChangeArrowheads="1"/>
          </p:cNvSpPr>
          <p:nvPr/>
        </p:nvSpPr>
        <p:spPr bwMode="auto">
          <a:xfrm>
            <a:off x="1547813" y="5805488"/>
            <a:ext cx="7272337"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b="1">
                <a:solidFill>
                  <a:schemeClr val="tx1"/>
                </a:solidFill>
                <a:latin typeface="Garamond" panose="02020404030301010803" pitchFamily="18" charset="0"/>
                <a:ea typeface="MS PGothic" panose="020B0600070205080204" pitchFamily="34" charset="-128"/>
                <a:sym typeface="Symbol" panose="05050102010706020507" pitchFamily="18" charset="2"/>
              </a:defRPr>
            </a:lvl1pPr>
            <a:lvl2pPr marL="742950" indent="-285750" eaLnBrk="0" hangingPunct="0">
              <a:defRPr sz="3200" b="1">
                <a:solidFill>
                  <a:schemeClr val="tx1"/>
                </a:solidFill>
                <a:latin typeface="Garamond" panose="02020404030301010803" pitchFamily="18" charset="0"/>
                <a:ea typeface="MS PGothic" panose="020B0600070205080204" pitchFamily="34" charset="-128"/>
                <a:sym typeface="Symbol" panose="05050102010706020507" pitchFamily="18" charset="2"/>
              </a:defRPr>
            </a:lvl2pPr>
            <a:lvl3pPr marL="1143000" indent="-228600" eaLnBrk="0" hangingPunct="0">
              <a:defRPr sz="3200" b="1">
                <a:solidFill>
                  <a:schemeClr val="tx1"/>
                </a:solidFill>
                <a:latin typeface="Garamond" panose="02020404030301010803" pitchFamily="18" charset="0"/>
                <a:ea typeface="MS PGothic" panose="020B0600070205080204" pitchFamily="34" charset="-128"/>
                <a:sym typeface="Symbol" panose="05050102010706020507" pitchFamily="18" charset="2"/>
              </a:defRPr>
            </a:lvl3pPr>
            <a:lvl4pPr marL="1600200" indent="-228600" eaLnBrk="0" hangingPunct="0">
              <a:defRPr sz="3200" b="1">
                <a:solidFill>
                  <a:schemeClr val="tx1"/>
                </a:solidFill>
                <a:latin typeface="Garamond" panose="02020404030301010803" pitchFamily="18" charset="0"/>
                <a:ea typeface="MS PGothic" panose="020B0600070205080204" pitchFamily="34" charset="-128"/>
                <a:sym typeface="Symbol" panose="05050102010706020507" pitchFamily="18" charset="2"/>
              </a:defRPr>
            </a:lvl4pPr>
            <a:lvl5pPr marL="2057400" indent="-228600" eaLnBrk="0" hangingPunct="0">
              <a:defRPr sz="3200" b="1">
                <a:solidFill>
                  <a:schemeClr val="tx1"/>
                </a:solidFill>
                <a:latin typeface="Garamond" panose="02020404030301010803" pitchFamily="18" charset="0"/>
                <a:ea typeface="MS PGothic" panose="020B0600070205080204" pitchFamily="34" charset="-128"/>
                <a:sym typeface="Symbol" panose="05050102010706020507" pitchFamily="18" charset="2"/>
              </a:defRPr>
            </a:lvl5pPr>
            <a:lvl6pPr marL="2514600" indent="-228600" eaLnBrk="0" fontAlgn="base" hangingPunct="0">
              <a:spcBef>
                <a:spcPct val="0"/>
              </a:spcBef>
              <a:spcAft>
                <a:spcPct val="0"/>
              </a:spcAft>
              <a:buClr>
                <a:schemeClr val="tx1"/>
              </a:buClr>
              <a:defRPr sz="3200" b="1">
                <a:solidFill>
                  <a:schemeClr val="tx1"/>
                </a:solidFill>
                <a:latin typeface="Garamond" panose="02020404030301010803" pitchFamily="18" charset="0"/>
                <a:ea typeface="MS PGothic" panose="020B0600070205080204" pitchFamily="34" charset="-128"/>
                <a:sym typeface="Symbol" panose="05050102010706020507" pitchFamily="18" charset="2"/>
              </a:defRPr>
            </a:lvl6pPr>
            <a:lvl7pPr marL="2971800" indent="-228600" eaLnBrk="0" fontAlgn="base" hangingPunct="0">
              <a:spcBef>
                <a:spcPct val="0"/>
              </a:spcBef>
              <a:spcAft>
                <a:spcPct val="0"/>
              </a:spcAft>
              <a:buClr>
                <a:schemeClr val="tx1"/>
              </a:buClr>
              <a:defRPr sz="3200" b="1">
                <a:solidFill>
                  <a:schemeClr val="tx1"/>
                </a:solidFill>
                <a:latin typeface="Garamond" panose="02020404030301010803" pitchFamily="18" charset="0"/>
                <a:ea typeface="MS PGothic" panose="020B0600070205080204" pitchFamily="34" charset="-128"/>
                <a:sym typeface="Symbol" panose="05050102010706020507" pitchFamily="18" charset="2"/>
              </a:defRPr>
            </a:lvl7pPr>
            <a:lvl8pPr marL="3429000" indent="-228600" eaLnBrk="0" fontAlgn="base" hangingPunct="0">
              <a:spcBef>
                <a:spcPct val="0"/>
              </a:spcBef>
              <a:spcAft>
                <a:spcPct val="0"/>
              </a:spcAft>
              <a:buClr>
                <a:schemeClr val="tx1"/>
              </a:buClr>
              <a:defRPr sz="3200" b="1">
                <a:solidFill>
                  <a:schemeClr val="tx1"/>
                </a:solidFill>
                <a:latin typeface="Garamond" panose="02020404030301010803" pitchFamily="18" charset="0"/>
                <a:ea typeface="MS PGothic" panose="020B0600070205080204" pitchFamily="34" charset="-128"/>
                <a:sym typeface="Symbol" panose="05050102010706020507" pitchFamily="18" charset="2"/>
              </a:defRPr>
            </a:lvl8pPr>
            <a:lvl9pPr marL="3886200" indent="-228600" eaLnBrk="0" fontAlgn="base" hangingPunct="0">
              <a:spcBef>
                <a:spcPct val="0"/>
              </a:spcBef>
              <a:spcAft>
                <a:spcPct val="0"/>
              </a:spcAft>
              <a:buClr>
                <a:schemeClr val="tx1"/>
              </a:buClr>
              <a:defRPr sz="3200" b="1">
                <a:solidFill>
                  <a:schemeClr val="tx1"/>
                </a:solidFill>
                <a:latin typeface="Garamond" panose="02020404030301010803" pitchFamily="18" charset="0"/>
                <a:ea typeface="MS PGothic" panose="020B0600070205080204" pitchFamily="34" charset="-128"/>
                <a:sym typeface="Symbol" panose="05050102010706020507" pitchFamily="18" charset="2"/>
              </a:defRPr>
            </a:lvl9pPr>
          </a:lstStyle>
          <a:p>
            <a:pPr eaLnBrk="1" hangingPunct="1"/>
            <a:r>
              <a:rPr lang="en-US" altLang="en-US" sz="2800"/>
              <a:t>(</a:t>
            </a:r>
            <a:r>
              <a:rPr lang="en-US" altLang="en-US" sz="2800" i="1"/>
              <a:t>I </a:t>
            </a:r>
            <a:r>
              <a:rPr lang="en-US" altLang="en-US" sz="2800"/>
              <a:t>= index of abundance available annually)</a:t>
            </a:r>
          </a:p>
        </p:txBody>
      </p:sp>
      <p:sp>
        <p:nvSpPr>
          <p:cNvPr id="8" name="TextBox 7"/>
          <p:cNvSpPr txBox="1"/>
          <p:nvPr/>
        </p:nvSpPr>
        <p:spPr>
          <a:xfrm>
            <a:off x="0" y="6489327"/>
            <a:ext cx="1861151" cy="369332"/>
          </a:xfrm>
          <a:prstGeom prst="rect">
            <a:avLst/>
          </a:prstGeom>
          <a:noFill/>
        </p:spPr>
        <p:txBody>
          <a:bodyPr wrap="none" rtlCol="0">
            <a:spAutoFit/>
          </a:bodyPr>
          <a:lstStyle/>
          <a:p>
            <a:r>
              <a:rPr lang="en-US" dirty="0" smtClean="0"/>
              <a:t>Butterworth 2013</a:t>
            </a:r>
            <a:endParaRPr lang="en-US" dirty="0"/>
          </a:p>
        </p:txBody>
      </p:sp>
    </p:spTree>
    <p:extLst>
      <p:ext uri="{BB962C8B-B14F-4D97-AF65-F5344CB8AC3E}">
        <p14:creationId xmlns:p14="http://schemas.microsoft.com/office/powerpoint/2010/main" val="337951031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Polachek</a:t>
            </a:r>
            <a:r>
              <a:rPr lang="en-US" dirty="0" smtClean="0"/>
              <a:t> et al (1993)</a:t>
            </a:r>
            <a:endParaRPr lang="en-US" dirty="0"/>
          </a:p>
        </p:txBody>
      </p:sp>
      <p:sp>
        <p:nvSpPr>
          <p:cNvPr id="3" name="Content Placeholder 2"/>
          <p:cNvSpPr>
            <a:spLocks noGrp="1"/>
          </p:cNvSpPr>
          <p:nvPr>
            <p:ph idx="1"/>
          </p:nvPr>
        </p:nvSpPr>
        <p:spPr>
          <a:xfrm>
            <a:off x="0" y="872282"/>
            <a:ext cx="9144000" cy="5768005"/>
          </a:xfrm>
        </p:spPr>
        <p:txBody>
          <a:bodyPr>
            <a:normAutofit/>
          </a:bodyPr>
          <a:lstStyle/>
          <a:p>
            <a:r>
              <a:rPr lang="en-US" sz="2800" dirty="0" smtClean="0"/>
              <a:t>Applied 3 </a:t>
            </a:r>
            <a:r>
              <a:rPr lang="en-US" sz="2800" dirty="0"/>
              <a:t>approaches </a:t>
            </a:r>
            <a:r>
              <a:rPr lang="en-US" sz="2800" dirty="0" smtClean="0"/>
              <a:t>to case studies and simulated data</a:t>
            </a:r>
          </a:p>
          <a:p>
            <a:pPr lvl="1"/>
            <a:r>
              <a:rPr lang="en-US" sz="2400" dirty="0" smtClean="0"/>
              <a:t>Effort-averaging methods assume the stock is in equilibrium and often overestimate MSY despite good fit.</a:t>
            </a:r>
          </a:p>
          <a:p>
            <a:pPr lvl="1"/>
            <a:r>
              <a:rPr lang="en-US" sz="2400" dirty="0" smtClean="0"/>
              <a:t>Process-error </a:t>
            </a:r>
            <a:r>
              <a:rPr lang="en-US" sz="2400" dirty="0"/>
              <a:t>estimators produce much </a:t>
            </a:r>
            <a:r>
              <a:rPr lang="en-US" sz="2400" dirty="0" smtClean="0"/>
              <a:t>less reliable estimates than observation-error estimators. </a:t>
            </a:r>
            <a:endParaRPr lang="en-US" sz="2400" dirty="0"/>
          </a:p>
        </p:txBody>
      </p:sp>
      <p:pic>
        <p:nvPicPr>
          <p:cNvPr id="4" name="Picture 3"/>
          <p:cNvPicPr>
            <a:picLocks noChangeAspect="1"/>
          </p:cNvPicPr>
          <p:nvPr/>
        </p:nvPicPr>
        <p:blipFill>
          <a:blip r:embed="rId2"/>
          <a:stretch>
            <a:fillRect/>
          </a:stretch>
        </p:blipFill>
        <p:spPr>
          <a:xfrm>
            <a:off x="0" y="2885390"/>
            <a:ext cx="9156706" cy="4122799"/>
          </a:xfrm>
          <a:prstGeom prst="rect">
            <a:avLst/>
          </a:prstGeom>
        </p:spPr>
      </p:pic>
    </p:spTree>
    <p:extLst>
      <p:ext uri="{BB962C8B-B14F-4D97-AF65-F5344CB8AC3E}">
        <p14:creationId xmlns:p14="http://schemas.microsoft.com/office/powerpoint/2010/main" val="3653556642"/>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63772" y="22391"/>
            <a:ext cx="8229600" cy="1344612"/>
          </a:xfrm>
        </p:spPr>
        <p:txBody>
          <a:bodyPr>
            <a:noAutofit/>
          </a:bodyPr>
          <a:lstStyle/>
          <a:p>
            <a:pPr>
              <a:lnSpc>
                <a:spcPct val="130000"/>
              </a:lnSpc>
              <a:defRPr/>
            </a:pPr>
            <a:r>
              <a:rPr lang="en-US" dirty="0">
                <a:solidFill>
                  <a:srgbClr val="0070C0"/>
                </a:solidFill>
                <a:ea typeface="ＭＳ Ｐゴシック" charset="0"/>
              </a:rPr>
              <a:t>Empirical Management </a:t>
            </a:r>
            <a:r>
              <a:rPr lang="en-US" dirty="0" smtClean="0">
                <a:solidFill>
                  <a:srgbClr val="0070C0"/>
                </a:solidFill>
                <a:ea typeface="ＭＳ Ｐゴシック" charset="0"/>
              </a:rPr>
              <a:t>Procedures</a:t>
            </a:r>
            <a:endParaRPr lang="en-US" altLang="en-US" sz="2800" dirty="0" smtClean="0">
              <a:solidFill>
                <a:srgbClr val="0070C0"/>
              </a:solidFill>
            </a:endParaRPr>
          </a:p>
        </p:txBody>
      </p:sp>
      <p:pic>
        <p:nvPicPr>
          <p:cNvPr id="4608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7430" y="1844675"/>
            <a:ext cx="7455942" cy="46044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p:cNvSpPr txBox="1"/>
          <p:nvPr/>
        </p:nvSpPr>
        <p:spPr>
          <a:xfrm>
            <a:off x="0" y="6489327"/>
            <a:ext cx="1861151" cy="369332"/>
          </a:xfrm>
          <a:prstGeom prst="rect">
            <a:avLst/>
          </a:prstGeom>
          <a:noFill/>
        </p:spPr>
        <p:txBody>
          <a:bodyPr wrap="none" rtlCol="0">
            <a:spAutoFit/>
          </a:bodyPr>
          <a:lstStyle/>
          <a:p>
            <a:r>
              <a:rPr lang="en-US" dirty="0" smtClean="0"/>
              <a:t>Butterworth 2013</a:t>
            </a:r>
            <a:endParaRPr lang="en-US" dirty="0"/>
          </a:p>
        </p:txBody>
      </p:sp>
    </p:spTree>
    <p:extLst>
      <p:ext uri="{BB962C8B-B14F-4D97-AF65-F5344CB8AC3E}">
        <p14:creationId xmlns:p14="http://schemas.microsoft.com/office/powerpoint/2010/main" val="763196892"/>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0" name="Picture 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4525" y="2278214"/>
            <a:ext cx="3981450" cy="398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285750" y="142875"/>
            <a:ext cx="8643938" cy="1428750"/>
          </a:xfrm>
        </p:spPr>
        <p:txBody>
          <a:bodyPr>
            <a:noAutofit/>
          </a:bodyPr>
          <a:lstStyle/>
          <a:p>
            <a:pPr algn="l">
              <a:lnSpc>
                <a:spcPct val="150000"/>
              </a:lnSpc>
              <a:defRPr/>
            </a:pPr>
            <a:r>
              <a:rPr lang="en-US" sz="3600" dirty="0">
                <a:solidFill>
                  <a:srgbClr val="0070C0"/>
                </a:solidFill>
                <a:ea typeface="ＭＳ Ｐゴシック" charset="0"/>
              </a:rPr>
              <a:t>Empirical Management </a:t>
            </a:r>
            <a:r>
              <a:rPr lang="en-US" sz="3600" dirty="0" smtClean="0">
                <a:solidFill>
                  <a:srgbClr val="0070C0"/>
                </a:solidFill>
                <a:ea typeface="ＭＳ Ｐゴシック" charset="0"/>
              </a:rPr>
              <a:t>Procedures</a:t>
            </a:r>
            <a:br>
              <a:rPr lang="en-US" sz="3600" dirty="0" smtClean="0">
                <a:solidFill>
                  <a:srgbClr val="0070C0"/>
                </a:solidFill>
                <a:ea typeface="ＭＳ Ｐゴシック" charset="0"/>
              </a:rPr>
            </a:br>
            <a:r>
              <a:rPr lang="en-US" sz="3600" dirty="0" smtClean="0">
                <a:ea typeface="ＭＳ Ｐゴシック" charset="0"/>
              </a:rPr>
              <a:t>- Performance of Management Procedure evaluated using each plausible model.</a:t>
            </a:r>
            <a:endParaRPr lang="en-ZA" sz="3000" dirty="0">
              <a:ea typeface="ＭＳ Ｐゴシック" charset="0"/>
            </a:endParaRPr>
          </a:p>
        </p:txBody>
      </p:sp>
      <p:sp>
        <p:nvSpPr>
          <p:cNvPr id="3" name="Text Placeholder 2"/>
          <p:cNvSpPr>
            <a:spLocks noGrp="1"/>
          </p:cNvSpPr>
          <p:nvPr>
            <p:ph type="body" idx="1"/>
          </p:nvPr>
        </p:nvSpPr>
        <p:spPr>
          <a:xfrm>
            <a:off x="930275" y="6151714"/>
            <a:ext cx="3651250" cy="639762"/>
          </a:xfrm>
        </p:spPr>
        <p:txBody>
          <a:bodyPr/>
          <a:lstStyle/>
          <a:p>
            <a:pPr>
              <a:buFont typeface="Wingdings" charset="0"/>
              <a:buNone/>
              <a:defRPr/>
            </a:pPr>
            <a:r>
              <a:rPr lang="en-US" dirty="0" smtClean="0">
                <a:ea typeface="ＭＳ Ｐゴシック" charset="0"/>
                <a:cs typeface="+mn-cs"/>
              </a:rPr>
              <a:t>Spawning biomass (tons)</a:t>
            </a:r>
            <a:endParaRPr lang="en-ZA" dirty="0">
              <a:ea typeface="ＭＳ Ｐゴシック" charset="0"/>
              <a:cs typeface="+mn-cs"/>
            </a:endParaRPr>
          </a:p>
        </p:txBody>
      </p:sp>
      <p:sp>
        <p:nvSpPr>
          <p:cNvPr id="4" name="Text Placeholder 3"/>
          <p:cNvSpPr>
            <a:spLocks noGrp="1"/>
          </p:cNvSpPr>
          <p:nvPr>
            <p:ph type="body" sz="half" idx="3"/>
          </p:nvPr>
        </p:nvSpPr>
        <p:spPr>
          <a:xfrm>
            <a:off x="5430838" y="6278714"/>
            <a:ext cx="2857500" cy="512762"/>
          </a:xfrm>
        </p:spPr>
        <p:txBody>
          <a:bodyPr/>
          <a:lstStyle/>
          <a:p>
            <a:pPr>
              <a:buFont typeface="Wingdings" charset="0"/>
              <a:buNone/>
              <a:defRPr/>
            </a:pPr>
            <a:r>
              <a:rPr lang="en-US" dirty="0" smtClean="0">
                <a:ea typeface="ＭＳ Ｐゴシック" charset="0"/>
                <a:cs typeface="+mn-cs"/>
              </a:rPr>
              <a:t>Annual catch (tons)</a:t>
            </a:r>
            <a:endParaRPr lang="en-ZA" dirty="0">
              <a:ea typeface="ＭＳ Ｐゴシック" charset="0"/>
              <a:cs typeface="+mn-cs"/>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02088" y="4921401"/>
            <a:ext cx="390525" cy="39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35" name="Picture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87900" y="2278214"/>
            <a:ext cx="3981450" cy="398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8303978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 calcmode="lin" valueType="num">
                                      <p:cBhvr additive="base">
                                        <p:cTn id="7" dur="500" fill="hold"/>
                                        <p:tgtEl>
                                          <p:spTgt spid="1026"/>
                                        </p:tgtEl>
                                        <p:attrNameLst>
                                          <p:attrName>ppt_x</p:attrName>
                                        </p:attrNameLst>
                                      </p:cBhvr>
                                      <p:tavLst>
                                        <p:tav tm="0">
                                          <p:val>
                                            <p:strVal val="#ppt_x"/>
                                          </p:val>
                                        </p:tav>
                                        <p:tav tm="100000">
                                          <p:val>
                                            <p:strVal val="#ppt_x"/>
                                          </p:val>
                                        </p:tav>
                                      </p:tavLst>
                                    </p:anim>
                                    <p:anim calcmode="lin" valueType="num">
                                      <p:cBhvr additive="base">
                                        <p:cTn id="8" dur="500" fill="hold"/>
                                        <p:tgtEl>
                                          <p:spTgt spid="10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7</a:t>
            </a:r>
            <a:endParaRPr lang="en-US" dirty="0"/>
          </a:p>
        </p:txBody>
      </p:sp>
      <p:sp>
        <p:nvSpPr>
          <p:cNvPr id="3" name="Content Placeholder 2"/>
          <p:cNvSpPr>
            <a:spLocks noGrp="1"/>
          </p:cNvSpPr>
          <p:nvPr>
            <p:ph idx="1"/>
          </p:nvPr>
        </p:nvSpPr>
        <p:spPr/>
        <p:txBody>
          <a:bodyPr/>
          <a:lstStyle/>
          <a:p>
            <a:r>
              <a:rPr lang="en-US" dirty="0" smtClean="0"/>
              <a:t>Apply alternative models with time-invariant and time-varying parameters.</a:t>
            </a:r>
          </a:p>
          <a:p>
            <a:r>
              <a:rPr lang="en-US" dirty="0" smtClean="0"/>
              <a:t>Compare models and interpret results.</a:t>
            </a:r>
          </a:p>
          <a:p>
            <a:r>
              <a:rPr lang="en-US" dirty="0" smtClean="0"/>
              <a:t>Submit a short report and results files by November 3</a:t>
            </a:r>
            <a:endParaRPr lang="en-US" dirty="0"/>
          </a:p>
        </p:txBody>
      </p:sp>
    </p:spTree>
    <p:extLst>
      <p:ext uri="{BB962C8B-B14F-4D97-AF65-F5344CB8AC3E}">
        <p14:creationId xmlns:p14="http://schemas.microsoft.com/office/powerpoint/2010/main" val="2197821292"/>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Where Are We Going?</a:t>
            </a:r>
            <a:endParaRPr lang="en-US" dirty="0"/>
          </a:p>
        </p:txBody>
      </p:sp>
      <p:sp>
        <p:nvSpPr>
          <p:cNvPr id="3" name="Content Placeholder 2"/>
          <p:cNvSpPr>
            <a:spLocks noGrp="1"/>
          </p:cNvSpPr>
          <p:nvPr>
            <p:ph idx="1"/>
          </p:nvPr>
        </p:nvSpPr>
        <p:spPr>
          <a:xfrm>
            <a:off x="0" y="5363571"/>
            <a:ext cx="9144000" cy="1494430"/>
          </a:xfrm>
        </p:spPr>
        <p:txBody>
          <a:bodyPr>
            <a:normAutofit/>
          </a:bodyPr>
          <a:lstStyle/>
          <a:p>
            <a:r>
              <a:rPr lang="en-US" dirty="0" smtClean="0"/>
              <a:t>Next Week – Reference Point Estimation (</a:t>
            </a:r>
            <a:r>
              <a:rPr lang="en-US" dirty="0" err="1" smtClean="0"/>
              <a:t>Bolker</a:t>
            </a:r>
            <a:r>
              <a:rPr lang="en-US" dirty="0" smtClean="0"/>
              <a:t> 2008, Chapter 5)</a:t>
            </a:r>
            <a:endParaRPr lang="en-US" dirty="0"/>
          </a:p>
        </p:txBody>
      </p:sp>
      <p:pic>
        <p:nvPicPr>
          <p:cNvPr id="4" name="Picture 3"/>
          <p:cNvPicPr>
            <a:picLocks noChangeAspect="1"/>
          </p:cNvPicPr>
          <p:nvPr/>
        </p:nvPicPr>
        <p:blipFill rotWithShape="1">
          <a:blip r:embed="rId2"/>
          <a:srcRect b="30137"/>
          <a:stretch/>
        </p:blipFill>
        <p:spPr>
          <a:xfrm>
            <a:off x="-72369" y="872282"/>
            <a:ext cx="9216369" cy="4491288"/>
          </a:xfrm>
          <a:prstGeom prst="rect">
            <a:avLst/>
          </a:prstGeom>
        </p:spPr>
      </p:pic>
    </p:spTree>
    <p:extLst>
      <p:ext uri="{BB962C8B-B14F-4D97-AF65-F5344CB8AC3E}">
        <p14:creationId xmlns:p14="http://schemas.microsoft.com/office/powerpoint/2010/main" val="421774208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algn="l"/>
            <a:r>
              <a:rPr lang="en-US" dirty="0" err="1">
                <a:solidFill>
                  <a:srgbClr val="0070C0"/>
                </a:solidFill>
              </a:rPr>
              <a:t>Polachek</a:t>
            </a:r>
            <a:r>
              <a:rPr lang="en-US" dirty="0">
                <a:solidFill>
                  <a:srgbClr val="0070C0"/>
                </a:solidFill>
              </a:rPr>
              <a:t> et al (1993)</a:t>
            </a:r>
          </a:p>
        </p:txBody>
      </p:sp>
      <p:pic>
        <p:nvPicPr>
          <p:cNvPr id="5" name="Picture 4"/>
          <p:cNvPicPr>
            <a:picLocks noChangeAspect="1"/>
          </p:cNvPicPr>
          <p:nvPr/>
        </p:nvPicPr>
        <p:blipFill rotWithShape="1">
          <a:blip r:embed="rId2"/>
          <a:srcRect t="46491" r="10346" b="15362"/>
          <a:stretch/>
        </p:blipFill>
        <p:spPr>
          <a:xfrm>
            <a:off x="-1" y="1637731"/>
            <a:ext cx="9135936" cy="4879075"/>
          </a:xfrm>
          <a:prstGeom prst="rect">
            <a:avLst/>
          </a:prstGeom>
        </p:spPr>
      </p:pic>
      <p:pic>
        <p:nvPicPr>
          <p:cNvPr id="7" name="Picture 6"/>
          <p:cNvPicPr>
            <a:picLocks noChangeAspect="1"/>
          </p:cNvPicPr>
          <p:nvPr/>
        </p:nvPicPr>
        <p:blipFill rotWithShape="1">
          <a:blip r:embed="rId2"/>
          <a:srcRect l="58811" t="762" r="16500" b="88907"/>
          <a:stretch/>
        </p:blipFill>
        <p:spPr>
          <a:xfrm>
            <a:off x="5974571" y="1897038"/>
            <a:ext cx="2234560" cy="1173709"/>
          </a:xfrm>
          <a:prstGeom prst="rect">
            <a:avLst/>
          </a:prstGeom>
        </p:spPr>
      </p:pic>
    </p:spTree>
    <p:extLst>
      <p:ext uri="{BB962C8B-B14F-4D97-AF65-F5344CB8AC3E}">
        <p14:creationId xmlns:p14="http://schemas.microsoft.com/office/powerpoint/2010/main" val="313434078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r="13134" b="58476"/>
          <a:stretch/>
        </p:blipFill>
        <p:spPr>
          <a:xfrm>
            <a:off x="0" y="1187360"/>
            <a:ext cx="9121194" cy="5472747"/>
          </a:xfrm>
          <a:prstGeom prst="rect">
            <a:avLst/>
          </a:prstGeom>
        </p:spPr>
      </p:pic>
      <p:sp>
        <p:nvSpPr>
          <p:cNvPr id="6" name="Title 5"/>
          <p:cNvSpPr>
            <a:spLocks noGrp="1"/>
          </p:cNvSpPr>
          <p:nvPr>
            <p:ph type="title"/>
          </p:nvPr>
        </p:nvSpPr>
        <p:spPr/>
        <p:txBody>
          <a:bodyPr/>
          <a:lstStyle/>
          <a:p>
            <a:pPr algn="l"/>
            <a:r>
              <a:rPr lang="en-US" dirty="0" err="1">
                <a:solidFill>
                  <a:srgbClr val="0070C0"/>
                </a:solidFill>
              </a:rPr>
              <a:t>Polachek</a:t>
            </a:r>
            <a:r>
              <a:rPr lang="en-US" dirty="0">
                <a:solidFill>
                  <a:srgbClr val="0070C0"/>
                </a:solidFill>
              </a:rPr>
              <a:t> et al (1993)</a:t>
            </a:r>
          </a:p>
        </p:txBody>
      </p:sp>
    </p:spTree>
    <p:extLst>
      <p:ext uri="{BB962C8B-B14F-4D97-AF65-F5344CB8AC3E}">
        <p14:creationId xmlns:p14="http://schemas.microsoft.com/office/powerpoint/2010/main" val="148163384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algn="l"/>
            <a:r>
              <a:rPr lang="en-US" dirty="0" err="1">
                <a:solidFill>
                  <a:srgbClr val="0070C0"/>
                </a:solidFill>
              </a:rPr>
              <a:t>Polachek</a:t>
            </a:r>
            <a:r>
              <a:rPr lang="en-US" dirty="0">
                <a:solidFill>
                  <a:srgbClr val="0070C0"/>
                </a:solidFill>
              </a:rPr>
              <a:t> et al (1993)</a:t>
            </a:r>
          </a:p>
        </p:txBody>
      </p:sp>
      <p:pic>
        <p:nvPicPr>
          <p:cNvPr id="5" name="Picture 4"/>
          <p:cNvPicPr>
            <a:picLocks noChangeAspect="1"/>
          </p:cNvPicPr>
          <p:nvPr/>
        </p:nvPicPr>
        <p:blipFill rotWithShape="1">
          <a:blip r:embed="rId2"/>
          <a:srcRect l="1064" b="15355"/>
          <a:stretch/>
        </p:blipFill>
        <p:spPr>
          <a:xfrm>
            <a:off x="620973" y="1331180"/>
            <a:ext cx="7339517" cy="5526820"/>
          </a:xfrm>
          <a:prstGeom prst="rect">
            <a:avLst/>
          </a:prstGeom>
        </p:spPr>
      </p:pic>
    </p:spTree>
    <p:extLst>
      <p:ext uri="{BB962C8B-B14F-4D97-AF65-F5344CB8AC3E}">
        <p14:creationId xmlns:p14="http://schemas.microsoft.com/office/powerpoint/2010/main" val="859380227"/>
      </p:ext>
    </p:extLst>
  </p:cSld>
  <p:clrMapOvr>
    <a:masterClrMapping/>
  </p:clrMapOvr>
  <p:timing>
    <p:tnLst>
      <p:par>
        <p:cTn id="1" dur="indefinite" restart="never" nodeType="tmRoot"/>
      </p:par>
    </p:tnLst>
  </p:timing>
</p:sld>
</file>

<file path=ppt/theme/theme1.xml><?xml version="1.0" encoding="utf-8"?>
<a:theme xmlns:a="http://schemas.openxmlformats.org/drawingml/2006/main" name="NOAA Divider Slides">
  <a:themeElements>
    <a:clrScheme name="Custom 11">
      <a:dk1>
        <a:sysClr val="windowText" lastClr="000000"/>
      </a:dk1>
      <a:lt1>
        <a:sysClr val="window" lastClr="FFFFFF"/>
      </a:lt1>
      <a:dk2>
        <a:srgbClr val="00467F"/>
      </a:dk2>
      <a:lt2>
        <a:srgbClr val="CCE7EA"/>
      </a:lt2>
      <a:accent1>
        <a:srgbClr val="008998"/>
      </a:accent1>
      <a:accent2>
        <a:srgbClr val="CC9C4A"/>
      </a:accent2>
      <a:accent3>
        <a:srgbClr val="EA7125"/>
      </a:accent3>
      <a:accent4>
        <a:srgbClr val="738539"/>
      </a:accent4>
      <a:accent5>
        <a:srgbClr val="9C552D"/>
      </a:accent5>
      <a:accent6>
        <a:srgbClr val="C0311A"/>
      </a:accent6>
      <a:hlink>
        <a:srgbClr val="0000FF"/>
      </a:hlink>
      <a:folHlink>
        <a:srgbClr val="800080"/>
      </a:folHlink>
    </a:clrScheme>
    <a:fontScheme name="Horizon">
      <a:majorFont>
        <a:latin typeface="Arial Narrow"/>
        <a:ea typeface=""/>
        <a:cs typeface=""/>
        <a:font script="Jpan" typeface="ＭＳ ゴシック"/>
        <a:font script="Hang" typeface="HY얕은샘물M"/>
        <a:font script="Hans" typeface="华文新魏"/>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Narrow"/>
        <a:ea typeface=""/>
        <a:cs typeface=""/>
        <a:font script="Jpan" typeface="ＭＳ ゴシック"/>
        <a:font script="Hang" typeface="HY얕은샘물M"/>
        <a:font script="Hans" typeface="华文新魏"/>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NOAA Title Options">
  <a:themeElements>
    <a:clrScheme name="Custom 11">
      <a:dk1>
        <a:sysClr val="windowText" lastClr="000000"/>
      </a:dk1>
      <a:lt1>
        <a:sysClr val="window" lastClr="FFFFFF"/>
      </a:lt1>
      <a:dk2>
        <a:srgbClr val="00467F"/>
      </a:dk2>
      <a:lt2>
        <a:srgbClr val="CCE7EA"/>
      </a:lt2>
      <a:accent1>
        <a:srgbClr val="008998"/>
      </a:accent1>
      <a:accent2>
        <a:srgbClr val="CC9C4A"/>
      </a:accent2>
      <a:accent3>
        <a:srgbClr val="EA7125"/>
      </a:accent3>
      <a:accent4>
        <a:srgbClr val="738539"/>
      </a:accent4>
      <a:accent5>
        <a:srgbClr val="9C552D"/>
      </a:accent5>
      <a:accent6>
        <a:srgbClr val="C0311A"/>
      </a:accent6>
      <a:hlink>
        <a:srgbClr val="0000FF"/>
      </a:hlink>
      <a:folHlink>
        <a:srgbClr val="800080"/>
      </a:folHlink>
    </a:clrScheme>
    <a:fontScheme name="Horizon">
      <a:majorFont>
        <a:latin typeface="Arial Narrow"/>
        <a:ea typeface=""/>
        <a:cs typeface=""/>
        <a:font script="Jpan" typeface="ＭＳ ゴシック"/>
        <a:font script="Hang" typeface="HY얕은샘물M"/>
        <a:font script="Hans" typeface="华文新魏"/>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Narrow"/>
        <a:ea typeface=""/>
        <a:cs typeface=""/>
        <a:font script="Jpan" typeface="ＭＳ ゴシック"/>
        <a:font script="Hang" typeface="HY얕은샘물M"/>
        <a:font script="Hans" typeface="华文新魏"/>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GFAY_Custom">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noaa_fisheries_presentation_template_final</Template>
  <TotalTime>5525</TotalTime>
  <Words>2039</Words>
  <Application>Microsoft Office PowerPoint</Application>
  <PresentationFormat>On-screen Show (4:3)</PresentationFormat>
  <Paragraphs>352</Paragraphs>
  <Slides>63</Slides>
  <Notes>6</Notes>
  <HiddenSlides>0</HiddenSlides>
  <MMClips>0</MMClips>
  <ScaleCrop>false</ScaleCrop>
  <HeadingPairs>
    <vt:vector size="8" baseType="variant">
      <vt:variant>
        <vt:lpstr>Fonts Used</vt:lpstr>
      </vt:variant>
      <vt:variant>
        <vt:i4>13</vt:i4>
      </vt:variant>
      <vt:variant>
        <vt:lpstr>Theme</vt:lpstr>
      </vt:variant>
      <vt:variant>
        <vt:i4>3</vt:i4>
      </vt:variant>
      <vt:variant>
        <vt:lpstr>Embedded OLE Servers</vt:lpstr>
      </vt:variant>
      <vt:variant>
        <vt:i4>1</vt:i4>
      </vt:variant>
      <vt:variant>
        <vt:lpstr>Slide Titles</vt:lpstr>
      </vt:variant>
      <vt:variant>
        <vt:i4>63</vt:i4>
      </vt:variant>
    </vt:vector>
  </HeadingPairs>
  <TitlesOfParts>
    <vt:vector size="80" baseType="lpstr">
      <vt:lpstr>ＭＳ Ｐゴシック</vt:lpstr>
      <vt:lpstr>ＭＳ Ｐゴシック</vt:lpstr>
      <vt:lpstr>Arial</vt:lpstr>
      <vt:lpstr>Arial Narrow</vt:lpstr>
      <vt:lpstr>Arial Narrow Bold</vt:lpstr>
      <vt:lpstr>Calibri</vt:lpstr>
      <vt:lpstr>Cambria Math</vt:lpstr>
      <vt:lpstr>Courier New</vt:lpstr>
      <vt:lpstr>Garamond</vt:lpstr>
      <vt:lpstr>Helvetica Neue</vt:lpstr>
      <vt:lpstr>Symbol</vt:lpstr>
      <vt:lpstr>Times New Roman</vt:lpstr>
      <vt:lpstr>Wingdings</vt:lpstr>
      <vt:lpstr>NOAA Divider Slides</vt:lpstr>
      <vt:lpstr>NOAA Title Options</vt:lpstr>
      <vt:lpstr>GFAY_Custom</vt:lpstr>
      <vt:lpstr>Equation</vt:lpstr>
      <vt:lpstr>MAR 580: Advanced Population Modeling for Management of Living Marine Resources</vt:lpstr>
      <vt:lpstr>Where Are We?</vt:lpstr>
      <vt:lpstr>Today’s Plan</vt:lpstr>
      <vt:lpstr>Frustrations in Modeling</vt:lpstr>
      <vt:lpstr>Biomass Dynamics of South Atlantic Albacore</vt:lpstr>
      <vt:lpstr>Polachek et al (1993)</vt:lpstr>
      <vt:lpstr>Polachek et al (1993)</vt:lpstr>
      <vt:lpstr>Polachek et al (1993)</vt:lpstr>
      <vt:lpstr>Polachek et al (1993)</vt:lpstr>
      <vt:lpstr>Least Squares – Excel Solver</vt:lpstr>
      <vt:lpstr>Least Squares – R optim</vt:lpstr>
      <vt:lpstr>Least Squares – ASPIC (Prager 1994)</vt:lpstr>
      <vt:lpstr>Bayesian State-Space (Meyer &amp; Millar 1999)</vt:lpstr>
      <vt:lpstr>Separable state-space production model</vt:lpstr>
      <vt:lpstr>SPiCT (Pedersen &amp; Berg, in review)</vt:lpstr>
      <vt:lpstr>SPiCT (Pedersen &amp; Berg, in review)</vt:lpstr>
      <vt:lpstr>Lab (4) 5 – ADMB S Atl. Albacore - 1 fleet</vt:lpstr>
      <vt:lpstr>Lab (4) 5 – ADMB S Atl. Albacore - 1 fleet</vt:lpstr>
      <vt:lpstr>Lab (4) 5 – ADMB S Atl. Albacore - 1 fleet</vt:lpstr>
      <vt:lpstr>Lab (4) 5 – ADMB S Atl. Albacore 4 fleets</vt:lpstr>
      <vt:lpstr>Lab (4) 5 – ADMB S Atl. Albacore 4 fleets</vt:lpstr>
      <vt:lpstr>ASPIC (ICCAT 2013)</vt:lpstr>
      <vt:lpstr>ASPIC (ICCAT 2013)</vt:lpstr>
      <vt:lpstr>ASPIC (ICCAT 2013)</vt:lpstr>
      <vt:lpstr>Bayesian Surplus Production Model (ICCAT 2013)</vt:lpstr>
      <vt:lpstr>Bayesian Surplus Production Model (ICCAT 2013)</vt:lpstr>
      <vt:lpstr>Bayesian Surplus Production Model (ICCAT 2013)</vt:lpstr>
      <vt:lpstr>Bayesian Surplus Production Model (ICCAT 2013)</vt:lpstr>
      <vt:lpstr>Bayesian Surplus Production Model (ICCAT 2013)</vt:lpstr>
      <vt:lpstr>Bayesian Surplus Production Model (ICCAT 2013)</vt:lpstr>
      <vt:lpstr>ICCAT (2013) Among ‘Model’ Uncertainty</vt:lpstr>
      <vt:lpstr>Today’s Plan</vt:lpstr>
      <vt:lpstr>Fishery Science &amp; Management</vt:lpstr>
      <vt:lpstr>Among ‘Model’ Uncertainty</vt:lpstr>
      <vt:lpstr>Model Building and Selection</vt:lpstr>
      <vt:lpstr>Step 1. Data Inventory &amp; a Priori Evaluation</vt:lpstr>
      <vt:lpstr>Step 2. Model Building (multiple approaches)</vt:lpstr>
      <vt:lpstr>Step 3. Model Validation</vt:lpstr>
      <vt:lpstr>Measures of Parsimony</vt:lpstr>
      <vt:lpstr>Model Selection</vt:lpstr>
      <vt:lpstr>Measures of Parsimony</vt:lpstr>
      <vt:lpstr>Measures of Parsimony</vt:lpstr>
      <vt:lpstr>Cross-Validation</vt:lpstr>
      <vt:lpstr>Formal Model Selection</vt:lpstr>
      <vt:lpstr>Model Selection</vt:lpstr>
      <vt:lpstr>Goodness-of-Fit</vt:lpstr>
      <vt:lpstr>Model Fitting</vt:lpstr>
      <vt:lpstr>Model Comparison</vt:lpstr>
      <vt:lpstr>Mark-Recapture Application from Lab 2</vt:lpstr>
      <vt:lpstr>Mark-Recapture Application</vt:lpstr>
      <vt:lpstr>Limitations of Formal Model Selection</vt:lpstr>
      <vt:lpstr>ICCAT (2013) Among ‘Model’ Uncertainty</vt:lpstr>
      <vt:lpstr>Ensemble Analysis</vt:lpstr>
      <vt:lpstr>Gulf of Maine Cod</vt:lpstr>
      <vt:lpstr>Gulf of Maine Cod</vt:lpstr>
      <vt:lpstr>New England Cod</vt:lpstr>
      <vt:lpstr>Eastern Georges Bank Cod</vt:lpstr>
      <vt:lpstr>Considering Multiple Models</vt:lpstr>
      <vt:lpstr>Empirical Management Procedures </vt:lpstr>
      <vt:lpstr>Empirical Management Procedures</vt:lpstr>
      <vt:lpstr>Empirical Management Procedures - Performance of Management Procedure evaluated using each plausible model.</vt:lpstr>
      <vt:lpstr>Lab 7</vt:lpstr>
      <vt:lpstr>Where Are We Going?</vt:lpstr>
    </vt:vector>
  </TitlesOfParts>
  <Manager/>
  <Company/>
  <LinksUpToDate>false</LinksUpToDate>
  <SharedDoc>false</SharedDoc>
  <HyperlinkBase/>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mar530:EBFM Lecture 1</dc:title>
  <dc:subject>Introduction, Course Mechanics, What is EBFM?</dc:subject>
  <dc:creator>Gavin Fay</dc:creator>
  <cp:keywords/>
  <dc:description/>
  <cp:lastModifiedBy>Steve Cadrin</cp:lastModifiedBy>
  <cp:revision>529</cp:revision>
  <dcterms:created xsi:type="dcterms:W3CDTF">2014-06-04T00:44:42Z</dcterms:created>
  <dcterms:modified xsi:type="dcterms:W3CDTF">2015-10-23T22:03:35Z</dcterms:modified>
  <cp:category/>
</cp:coreProperties>
</file>